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327"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4" r:id="rId68"/>
    <p:sldId id="325" r:id="rId6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42530-203D-49DC-8512-93971032CD4C}" type="datetimeFigureOut">
              <a:rPr lang="ru-RU" smtClean="0"/>
              <a:t>10.12.2018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C48C3C-E05F-44B5-9B8A-B87C73616969}" type="slidenum">
              <a:rPr lang="ru-RU" smtClean="0"/>
              <a:t>‹#›</a:t>
            </a:fld>
            <a:endParaRPr lang="ru-RU"/>
          </a:p>
        </p:txBody>
      </p:sp>
    </p:spTree>
    <p:extLst>
      <p:ext uri="{BB962C8B-B14F-4D97-AF65-F5344CB8AC3E}">
        <p14:creationId xmlns:p14="http://schemas.microsoft.com/office/powerpoint/2010/main" val="2929442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smtClean="0"/>
          </a:p>
        </p:txBody>
      </p:sp>
      <p:sp>
        <p:nvSpPr>
          <p:cNvPr id="1638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D6160A-0AB9-40C5-8974-1F92209FFD32}" type="slidenum">
              <a:rPr lang="ru-RU">
                <a:latin typeface="Tahoma" pitchFamily="34" charset="0"/>
              </a:rPr>
              <a:pPr eaLnBrk="1" hangingPunct="1"/>
              <a:t>1</a:t>
            </a:fld>
            <a:endParaRPr lang="ru-RU">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55A0367-62C7-48DB-BC2F-76123D7EC716}"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5B3CBA-6935-4D41-B121-807230AE469E}"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55A0367-62C7-48DB-BC2F-76123D7EC716}"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55A0367-62C7-48DB-BC2F-76123D7EC716}"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E55A0367-62C7-48DB-BC2F-76123D7EC716}"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5B3CBA-6935-4D41-B121-807230AE469E}"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55A0367-62C7-48DB-BC2F-76123D7EC716}" type="datetimeFigureOut">
              <a:rPr lang="ru-RU" smtClean="0"/>
              <a:t>10.12.2018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E55A0367-62C7-48DB-BC2F-76123D7EC716}"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E55A0367-62C7-48DB-BC2F-76123D7EC716}" type="datetimeFigureOut">
              <a:rPr lang="ru-RU" smtClean="0"/>
              <a:t>10.12.2018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55A0367-62C7-48DB-BC2F-76123D7EC716}" type="datetimeFigureOut">
              <a:rPr lang="ru-RU" smtClean="0"/>
              <a:t>10.12.2018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A0367-62C7-48DB-BC2F-76123D7EC716}" type="datetimeFigureOut">
              <a:rPr lang="ru-RU" smtClean="0"/>
              <a:t>10.12.2018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55A0367-62C7-48DB-BC2F-76123D7EC716}"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55A0367-62C7-48DB-BC2F-76123D7EC716}" type="datetimeFigureOut">
              <a:rPr lang="ru-RU" smtClean="0"/>
              <a:t>10.12.2018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5B3CBA-6935-4D41-B121-807230AE469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55A0367-62C7-48DB-BC2F-76123D7EC716}" type="datetimeFigureOut">
              <a:rPr lang="ru-RU" smtClean="0"/>
              <a:t>10.12.2018</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55B3CBA-6935-4D41-B121-807230AE469E}"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Прямоугольник 1"/>
          <p:cNvSpPr>
            <a:spLocks noChangeArrowheads="1"/>
          </p:cNvSpPr>
          <p:nvPr/>
        </p:nvSpPr>
        <p:spPr bwMode="auto">
          <a:xfrm>
            <a:off x="179388" y="188913"/>
            <a:ext cx="87137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1" lang="ru-RU" dirty="0">
                <a:solidFill>
                  <a:srgbClr val="FFFF00"/>
                </a:solidFill>
              </a:rPr>
              <a:t>МИНИСТЕРСТВО </a:t>
            </a:r>
            <a:r>
              <a:rPr kumimoji="1" lang="en-US" dirty="0">
                <a:solidFill>
                  <a:srgbClr val="FFFF00"/>
                </a:solidFill>
              </a:rPr>
              <a:t> </a:t>
            </a:r>
            <a:r>
              <a:rPr kumimoji="1" lang="ru-RU" dirty="0">
                <a:solidFill>
                  <a:srgbClr val="FFFF00"/>
                </a:solidFill>
              </a:rPr>
              <a:t>ОБРАЗОВАНИЯ И НАУКИ РОССИЙСКОЙ ФЕДЕРАЦИИ</a:t>
            </a:r>
          </a:p>
          <a:p>
            <a:pPr algn="ctr"/>
            <a:r>
              <a:rPr kumimoji="1" lang="ru-RU" dirty="0">
                <a:solidFill>
                  <a:srgbClr val="FFFF00"/>
                </a:solidFill>
              </a:rPr>
              <a:t>ФЕДЕРАЛЬНОЕ ГОСУДАРСТВЕННОЕ БЮДЖЕТНОЕ ОБРАЗОВАТЕЛЬНОЕ</a:t>
            </a:r>
          </a:p>
          <a:p>
            <a:pPr algn="ctr"/>
            <a:r>
              <a:rPr kumimoji="1" lang="ru-RU" dirty="0">
                <a:solidFill>
                  <a:srgbClr val="FFFF00"/>
                </a:solidFill>
              </a:rPr>
              <a:t>УЧРЕЖДЕНИЕ ВЫСШЕГО ОБРАЗОВАНИЯ</a:t>
            </a:r>
          </a:p>
          <a:p>
            <a:pPr algn="ctr"/>
            <a:r>
              <a:rPr kumimoji="1" lang="ru-RU" dirty="0">
                <a:solidFill>
                  <a:srgbClr val="FFFF00"/>
                </a:solidFill>
              </a:rPr>
              <a:t>«РОСТОВСКИЙ ГОСУДАРСТВЕННЫЙ ЭКОНОМИЧЕСКИЙ УНИВЕРСИТЕТ (РИНХ)»</a:t>
            </a:r>
            <a:endParaRPr lang="ru-RU" dirty="0"/>
          </a:p>
        </p:txBody>
      </p:sp>
      <p:sp>
        <p:nvSpPr>
          <p:cNvPr id="3075" name="Прямоугольник 2"/>
          <p:cNvSpPr>
            <a:spLocks noChangeArrowheads="1"/>
          </p:cNvSpPr>
          <p:nvPr/>
        </p:nvSpPr>
        <p:spPr bwMode="auto">
          <a:xfrm>
            <a:off x="3241674" y="3256598"/>
            <a:ext cx="2589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ru-RU" sz="1400" dirty="0">
                <a:solidFill>
                  <a:srgbClr val="FFFF00"/>
                </a:solidFill>
              </a:rPr>
              <a:t>ЮРИДИЧЕСКИЙ ФАКУЛЬТЕТ </a:t>
            </a:r>
            <a:endParaRPr lang="ru-RU" sz="1400" dirty="0"/>
          </a:p>
        </p:txBody>
      </p:sp>
      <p:sp>
        <p:nvSpPr>
          <p:cNvPr id="4" name="Прямоугольник 3"/>
          <p:cNvSpPr/>
          <p:nvPr/>
        </p:nvSpPr>
        <p:spPr>
          <a:xfrm>
            <a:off x="277018" y="3592513"/>
            <a:ext cx="8713788" cy="368300"/>
          </a:xfrm>
          <a:prstGeom prst="rect">
            <a:avLst/>
          </a:prstGeom>
        </p:spPr>
        <p:txBody>
          <a:bodyPr>
            <a:spAutoFit/>
          </a:bodyPr>
          <a:lstStyle/>
          <a:p>
            <a:pPr algn="ctr">
              <a:defRPr/>
            </a:pPr>
            <a:r>
              <a:rPr lang="ru-RU" b="1" dirty="0">
                <a:solidFill>
                  <a:srgbClr val="FFFF00"/>
                </a:solidFill>
                <a:effectLst>
                  <a:outerShdw blurRad="38100" dist="38100" dir="2700000" algn="tl">
                    <a:srgbClr val="000000"/>
                  </a:outerShdw>
                </a:effectLst>
              </a:rPr>
              <a:t>КАФЕДРА СУДЕБНОЙ ЭКСПЕРТИЗЫ И КРИМИНАЛИСТИКИ</a:t>
            </a:r>
            <a:endParaRPr lang="en-US" b="1" dirty="0">
              <a:solidFill>
                <a:srgbClr val="FFFF00"/>
              </a:solidFill>
              <a:effectLst>
                <a:outerShdw blurRad="38100" dist="38100" dir="2700000" algn="tl">
                  <a:srgbClr val="000000"/>
                </a:outerShdw>
              </a:effectLst>
            </a:endParaRPr>
          </a:p>
        </p:txBody>
      </p:sp>
      <p:sp>
        <p:nvSpPr>
          <p:cNvPr id="5" name="Прямоугольник 4"/>
          <p:cNvSpPr/>
          <p:nvPr/>
        </p:nvSpPr>
        <p:spPr>
          <a:xfrm>
            <a:off x="2970637" y="4168538"/>
            <a:ext cx="3326552" cy="369332"/>
          </a:xfrm>
          <a:prstGeom prst="rect">
            <a:avLst/>
          </a:prstGeom>
        </p:spPr>
        <p:txBody>
          <a:bodyPr wrap="none">
            <a:spAutoFit/>
          </a:bodyPr>
          <a:lstStyle/>
          <a:p>
            <a:pPr algn="ctr"/>
            <a:r>
              <a:rPr lang="ru-RU" b="1" dirty="0">
                <a:solidFill>
                  <a:srgbClr val="00B050"/>
                </a:solidFill>
              </a:rPr>
              <a:t>ИНФОРМАЦИОННЫЙ МАТЕРИАЛ</a:t>
            </a:r>
          </a:p>
        </p:txBody>
      </p:sp>
      <p:sp>
        <p:nvSpPr>
          <p:cNvPr id="3078" name="Прямоугольник 5"/>
          <p:cNvSpPr>
            <a:spLocks noChangeArrowheads="1"/>
          </p:cNvSpPr>
          <p:nvPr/>
        </p:nvSpPr>
        <p:spPr bwMode="auto">
          <a:xfrm>
            <a:off x="241300" y="4797152"/>
            <a:ext cx="87852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smtClean="0">
                <a:solidFill>
                  <a:srgbClr val="FFC000"/>
                </a:solidFill>
              </a:rPr>
              <a:t>«</a:t>
            </a:r>
            <a:r>
              <a:rPr lang="ru-RU" sz="3200" b="1" dirty="0">
                <a:solidFill>
                  <a:srgbClr val="FFFF00"/>
                </a:solidFill>
              </a:rPr>
              <a:t>КРИМИНАЛИСТИЧЕСКАЯ ХАРАКТЕРИСТИКА ПРЕСТУПЛЕНИЙ КОРРУПЦИОННОЙ НАПРАВЛЕННОСТИ</a:t>
            </a:r>
            <a:r>
              <a:rPr lang="ru-RU" sz="3200" b="1" dirty="0" smtClean="0">
                <a:solidFill>
                  <a:srgbClr val="FFC000"/>
                </a:solidFill>
              </a:rPr>
              <a:t>»</a:t>
            </a:r>
            <a:endParaRPr lang="ru-RU" sz="3200" b="1" dirty="0">
              <a:solidFill>
                <a:srgbClr val="FFC000"/>
              </a:solidFill>
            </a:endParaRPr>
          </a:p>
        </p:txBody>
      </p:sp>
      <p:pic>
        <p:nvPicPr>
          <p:cNvPr id="3079" name="Picture 8" descr="C:\Users\Leon\Desktop\ЛОГОТИП РИН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268" y="1628800"/>
            <a:ext cx="1905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7134716"/>
      </p:ext>
    </p:extLst>
  </p:cSld>
  <p:clrMapOvr>
    <a:masterClrMapping/>
  </p:clrMapOvr>
  <p:transition spd="slow" advTm="1683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836712"/>
            <a:ext cx="8280920" cy="4031873"/>
          </a:xfrm>
          <a:prstGeom prst="rect">
            <a:avLst/>
          </a:prstGeom>
        </p:spPr>
        <p:txBody>
          <a:bodyPr wrap="square">
            <a:spAutoFit/>
          </a:bodyPr>
          <a:lstStyle/>
          <a:p>
            <a:r>
              <a:rPr lang="ru-RU" sz="3200" b="1" dirty="0" smtClean="0">
                <a:solidFill>
                  <a:srgbClr val="FFC000"/>
                </a:solidFill>
              </a:rPr>
              <a:t>Также в материалах дела должно быть максимально подробное описание индивидуальных свойств и характеристик предмета взятки. Если предмет взятки - деньги, должно быть установлено, какая сумма была передана, в какой валюте, какими купюрами, каковы индивидуальные признаки купюр, их номера, индивидуальные признаки упаковки.</a:t>
            </a:r>
            <a:endParaRPr lang="ru-RU" sz="3200" b="1" dirty="0">
              <a:solidFill>
                <a:srgbClr val="FFC000"/>
              </a:solidFill>
            </a:endParaRPr>
          </a:p>
        </p:txBody>
      </p:sp>
    </p:spTree>
    <p:extLst>
      <p:ext uri="{BB962C8B-B14F-4D97-AF65-F5344CB8AC3E}">
        <p14:creationId xmlns:p14="http://schemas.microsoft.com/office/powerpoint/2010/main" val="413699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098" y="980728"/>
            <a:ext cx="8352928" cy="4031873"/>
          </a:xfrm>
          <a:prstGeom prst="rect">
            <a:avLst/>
          </a:prstGeom>
        </p:spPr>
        <p:txBody>
          <a:bodyPr wrap="square">
            <a:spAutoFit/>
          </a:bodyPr>
          <a:lstStyle/>
          <a:p>
            <a:r>
              <a:rPr lang="ru-RU" sz="3200" b="1" dirty="0" smtClean="0">
                <a:solidFill>
                  <a:srgbClr val="FFC000"/>
                </a:solidFill>
              </a:rPr>
              <a:t>Для товарно-материальных ценностей – </a:t>
            </a:r>
          </a:p>
          <a:p>
            <a:r>
              <a:rPr lang="ru-RU" sz="3200" b="1" dirty="0" smtClean="0">
                <a:solidFill>
                  <a:srgbClr val="FFC000"/>
                </a:solidFill>
              </a:rPr>
              <a:t>их наименование, количество, форма, размер, цвет, объем, вес, материал, из которого они изготовлены, наличие клейм, маркировка, индивидуальные признаки, дефекты, характеристика упаковки, место и время приобретения, источник средств на приобретение предмета взятки.</a:t>
            </a:r>
            <a:endParaRPr lang="ru-RU" sz="3200" b="1" dirty="0">
              <a:solidFill>
                <a:srgbClr val="FFC000"/>
              </a:solidFill>
            </a:endParaRPr>
          </a:p>
        </p:txBody>
      </p:sp>
    </p:spTree>
    <p:extLst>
      <p:ext uri="{BB962C8B-B14F-4D97-AF65-F5344CB8AC3E}">
        <p14:creationId xmlns:p14="http://schemas.microsoft.com/office/powerpoint/2010/main" val="1932130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7561" y="692696"/>
            <a:ext cx="8352928" cy="4154984"/>
          </a:xfrm>
          <a:prstGeom prst="rect">
            <a:avLst/>
          </a:prstGeom>
        </p:spPr>
        <p:txBody>
          <a:bodyPr wrap="square">
            <a:spAutoFit/>
          </a:bodyPr>
          <a:lstStyle/>
          <a:p>
            <a:r>
              <a:rPr lang="ru-RU" sz="2400" b="1" dirty="0" smtClean="0">
                <a:solidFill>
                  <a:srgbClr val="FFC000"/>
                </a:solidFill>
              </a:rPr>
              <a:t>При оказании услуг или выполнении работ, в том числе по договорам -объект услуги или работы, их документальное оформление, кем исполнялось, средства выполнения работ, оказания услуг, иные обстоятельства, связанные с исполнением. К числу услуг относятся не только предоставление путевок, организация зарубежных поездок, деловых визитов не только с оплатой поездки, но и с выдачей денег в валюте и др.</a:t>
            </a:r>
          </a:p>
          <a:p>
            <a:r>
              <a:rPr lang="ru-RU" sz="2400" b="1" dirty="0" smtClean="0">
                <a:solidFill>
                  <a:srgbClr val="FFC000"/>
                </a:solidFill>
              </a:rPr>
              <a:t>Таким образом, предмет взятки может быть различным, но, независимо от его материальной сущности, должно быть известно его стоимостное выражение.</a:t>
            </a:r>
            <a:endParaRPr lang="ru-RU" sz="2400" b="1" dirty="0">
              <a:solidFill>
                <a:srgbClr val="FFC000"/>
              </a:solidFill>
            </a:endParaRPr>
          </a:p>
        </p:txBody>
      </p:sp>
    </p:spTree>
    <p:extLst>
      <p:ext uri="{BB962C8B-B14F-4D97-AF65-F5344CB8AC3E}">
        <p14:creationId xmlns:p14="http://schemas.microsoft.com/office/powerpoint/2010/main" val="240746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69396"/>
            <a:ext cx="8136904" cy="3046988"/>
          </a:xfrm>
          <a:prstGeom prst="rect">
            <a:avLst/>
          </a:prstGeom>
        </p:spPr>
        <p:txBody>
          <a:bodyPr wrap="square">
            <a:spAutoFit/>
          </a:bodyPr>
          <a:lstStyle/>
          <a:p>
            <a:r>
              <a:rPr lang="ru-RU" sz="3200" b="1" dirty="0" smtClean="0">
                <a:solidFill>
                  <a:srgbClr val="FFC000"/>
                </a:solidFill>
              </a:rPr>
              <a:t>По результатам изучения дел о взяточничестве в качестве предмета взятки выступали деньги (по 86% уголовных дел); имущество (по 9% уголовных дел); </a:t>
            </a:r>
          </a:p>
          <a:p>
            <a:r>
              <a:rPr lang="ru-RU" sz="3200" b="1" dirty="0" smtClean="0">
                <a:solidFill>
                  <a:srgbClr val="FFC000"/>
                </a:solidFill>
              </a:rPr>
              <a:t>услуги имущественного характера </a:t>
            </a:r>
          </a:p>
          <a:p>
            <a:r>
              <a:rPr lang="ru-RU" sz="3200" b="1" dirty="0" smtClean="0">
                <a:solidFill>
                  <a:srgbClr val="FFC000"/>
                </a:solidFill>
              </a:rPr>
              <a:t>(по 5% уголовных дел).</a:t>
            </a:r>
            <a:endParaRPr lang="ru-RU" sz="3200" b="1" dirty="0">
              <a:solidFill>
                <a:srgbClr val="FFC000"/>
              </a:solidFill>
            </a:endParaRPr>
          </a:p>
        </p:txBody>
      </p:sp>
    </p:spTree>
    <p:extLst>
      <p:ext uri="{BB962C8B-B14F-4D97-AF65-F5344CB8AC3E}">
        <p14:creationId xmlns:p14="http://schemas.microsoft.com/office/powerpoint/2010/main" val="1658560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916832"/>
            <a:ext cx="7992888" cy="1569660"/>
          </a:xfrm>
          <a:prstGeom prst="rect">
            <a:avLst/>
          </a:prstGeom>
        </p:spPr>
        <p:txBody>
          <a:bodyPr wrap="square">
            <a:spAutoFit/>
          </a:bodyPr>
          <a:lstStyle/>
          <a:p>
            <a:pPr algn="ctr"/>
            <a:r>
              <a:rPr lang="ru-RU" sz="3200" b="1" dirty="0" smtClean="0">
                <a:solidFill>
                  <a:srgbClr val="FFC000"/>
                </a:solidFill>
              </a:rPr>
              <a:t>3. Способы совершения и сокрытия коррупционных преступлений. </a:t>
            </a:r>
          </a:p>
          <a:p>
            <a:pPr algn="ctr"/>
            <a:r>
              <a:rPr lang="ru-RU" sz="3200" b="1" dirty="0" smtClean="0">
                <a:solidFill>
                  <a:srgbClr val="FFC000"/>
                </a:solidFill>
              </a:rPr>
              <a:t>Особенности механизма </a:t>
            </a:r>
            <a:r>
              <a:rPr lang="ru-RU" sz="3200" b="1" dirty="0" err="1" smtClean="0">
                <a:solidFill>
                  <a:srgbClr val="FFC000"/>
                </a:solidFill>
              </a:rPr>
              <a:t>следообразования</a:t>
            </a:r>
            <a:r>
              <a:rPr lang="ru-RU" sz="3200" b="1" dirty="0" smtClean="0">
                <a:solidFill>
                  <a:srgbClr val="FFC000"/>
                </a:solidFill>
              </a:rPr>
              <a:t>.</a:t>
            </a:r>
            <a:endParaRPr lang="ru-RU" sz="3200" b="1" dirty="0">
              <a:solidFill>
                <a:srgbClr val="FFC000"/>
              </a:solidFill>
            </a:endParaRPr>
          </a:p>
        </p:txBody>
      </p:sp>
    </p:spTree>
    <p:extLst>
      <p:ext uri="{BB962C8B-B14F-4D97-AF65-F5344CB8AC3E}">
        <p14:creationId xmlns:p14="http://schemas.microsoft.com/office/powerpoint/2010/main" val="277229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96752"/>
            <a:ext cx="8352928" cy="3539430"/>
          </a:xfrm>
          <a:prstGeom prst="rect">
            <a:avLst/>
          </a:prstGeom>
        </p:spPr>
        <p:txBody>
          <a:bodyPr wrap="square">
            <a:spAutoFit/>
          </a:bodyPr>
          <a:lstStyle/>
          <a:p>
            <a:r>
              <a:rPr lang="ru-RU" sz="3200" b="1" dirty="0" smtClean="0">
                <a:solidFill>
                  <a:srgbClr val="FFC000"/>
                </a:solidFill>
              </a:rPr>
              <a:t>Основу физической деятельности субъекта составляет способ совершения преступления, который традиционно исследуется криминалистикой. Его характеристика является одним из наиболее значимых и информативных элементов криминалистической характеристики взяточничества.</a:t>
            </a:r>
            <a:endParaRPr lang="ru-RU" sz="3200" b="1" dirty="0">
              <a:solidFill>
                <a:srgbClr val="FFC000"/>
              </a:solidFill>
            </a:endParaRPr>
          </a:p>
        </p:txBody>
      </p:sp>
    </p:spTree>
    <p:extLst>
      <p:ext uri="{BB962C8B-B14F-4D97-AF65-F5344CB8AC3E}">
        <p14:creationId xmlns:p14="http://schemas.microsoft.com/office/powerpoint/2010/main" val="2192093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7561" y="1052736"/>
            <a:ext cx="8424936" cy="3970318"/>
          </a:xfrm>
          <a:prstGeom prst="rect">
            <a:avLst/>
          </a:prstGeom>
        </p:spPr>
        <p:txBody>
          <a:bodyPr wrap="square">
            <a:spAutoFit/>
          </a:bodyPr>
          <a:lstStyle/>
          <a:p>
            <a:r>
              <a:rPr lang="ru-RU" sz="2800" b="1" dirty="0" smtClean="0">
                <a:solidFill>
                  <a:srgbClr val="FFC000"/>
                </a:solidFill>
              </a:rPr>
              <a:t>В совершении взяточничества обязательно участие как минимум двух субъектов - взяткодателя и взяткополучателя. </a:t>
            </a:r>
          </a:p>
          <a:p>
            <a:r>
              <a:rPr lang="ru-RU" sz="2800" b="1" dirty="0" smtClean="0">
                <a:solidFill>
                  <a:srgbClr val="FFC000"/>
                </a:solidFill>
              </a:rPr>
              <a:t>Кроме того, в совершении преступления возможно участие посредников со стороны обеих сторон. </a:t>
            </a:r>
          </a:p>
          <a:p>
            <a:r>
              <a:rPr lang="ru-RU" sz="2800" b="1" dirty="0" smtClean="0">
                <a:solidFill>
                  <a:srgbClr val="FFC000"/>
                </a:solidFill>
              </a:rPr>
              <a:t>Каждое из перечисленных лиц выполняет собственную функцию, что требует подробной детализации и исследования содержания действий (бездействия) каждого участника совершения преступления.</a:t>
            </a:r>
            <a:endParaRPr lang="ru-RU" sz="2800" b="1" dirty="0">
              <a:solidFill>
                <a:srgbClr val="FFC000"/>
              </a:solidFill>
            </a:endParaRPr>
          </a:p>
        </p:txBody>
      </p:sp>
    </p:spTree>
    <p:extLst>
      <p:ext uri="{BB962C8B-B14F-4D97-AF65-F5344CB8AC3E}">
        <p14:creationId xmlns:p14="http://schemas.microsoft.com/office/powerpoint/2010/main" val="2112401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920880" cy="1200329"/>
          </a:xfrm>
          <a:prstGeom prst="rect">
            <a:avLst/>
          </a:prstGeom>
        </p:spPr>
        <p:txBody>
          <a:bodyPr wrap="square">
            <a:spAutoFit/>
          </a:bodyPr>
          <a:lstStyle/>
          <a:p>
            <a:r>
              <a:rPr lang="ru-RU" sz="2400" b="1" dirty="0" smtClean="0">
                <a:solidFill>
                  <a:srgbClr val="FFC000"/>
                </a:solidFill>
              </a:rPr>
              <a:t>Физическая деятельность субъектов взяточничества и их посредников имеет   сложную   внутреннюю   структуру   и   осуществляется   поэтапно. </a:t>
            </a:r>
            <a:endParaRPr lang="ru-RU" sz="2400" b="1" dirty="0">
              <a:solidFill>
                <a:srgbClr val="FFC000"/>
              </a:solidFill>
            </a:endParaRPr>
          </a:p>
        </p:txBody>
      </p:sp>
      <p:sp>
        <p:nvSpPr>
          <p:cNvPr id="3" name="Прямоугольник 2"/>
          <p:cNvSpPr/>
          <p:nvPr/>
        </p:nvSpPr>
        <p:spPr>
          <a:xfrm>
            <a:off x="395536" y="2060848"/>
            <a:ext cx="8352928" cy="3539430"/>
          </a:xfrm>
          <a:prstGeom prst="rect">
            <a:avLst/>
          </a:prstGeom>
        </p:spPr>
        <p:txBody>
          <a:bodyPr wrap="square">
            <a:spAutoFit/>
          </a:bodyPr>
          <a:lstStyle/>
          <a:p>
            <a:r>
              <a:rPr lang="ru-RU" sz="3200" b="1" dirty="0" smtClean="0">
                <a:solidFill>
                  <a:srgbClr val="FFC000"/>
                </a:solidFill>
              </a:rPr>
              <a:t>Выделяют  три   системы поведения   виновного:   </a:t>
            </a:r>
          </a:p>
          <a:p>
            <a:pPr marL="457200" indent="-457200">
              <a:buFontTx/>
              <a:buChar char="-"/>
            </a:pPr>
            <a:r>
              <a:rPr lang="ru-RU" sz="3200" b="1" dirty="0" smtClean="0">
                <a:solidFill>
                  <a:srgbClr val="FFC000"/>
                </a:solidFill>
              </a:rPr>
              <a:t>поведение   до   совершения   преступления; </a:t>
            </a:r>
          </a:p>
          <a:p>
            <a:pPr marL="457200" indent="-457200">
              <a:buFontTx/>
              <a:buChar char="-"/>
            </a:pPr>
            <a:r>
              <a:rPr lang="ru-RU" sz="3200" b="1" dirty="0" smtClean="0">
                <a:solidFill>
                  <a:srgbClr val="FFC000"/>
                </a:solidFill>
              </a:rPr>
              <a:t>поведение виновного в момент совершения преступления; </a:t>
            </a:r>
          </a:p>
          <a:p>
            <a:pPr marL="457200" indent="-457200">
              <a:buFontTx/>
              <a:buChar char="-"/>
            </a:pPr>
            <a:r>
              <a:rPr lang="ru-RU" sz="3200" b="1" dirty="0" smtClean="0">
                <a:solidFill>
                  <a:srgbClr val="FFC000"/>
                </a:solidFill>
              </a:rPr>
              <a:t>и поведение виновного после совершения   преступления.</a:t>
            </a:r>
            <a:endParaRPr lang="ru-RU" sz="3200" b="1" dirty="0">
              <a:solidFill>
                <a:srgbClr val="FFC000"/>
              </a:solidFill>
            </a:endParaRPr>
          </a:p>
        </p:txBody>
      </p:sp>
    </p:spTree>
    <p:extLst>
      <p:ext uri="{BB962C8B-B14F-4D97-AF65-F5344CB8AC3E}">
        <p14:creationId xmlns:p14="http://schemas.microsoft.com/office/powerpoint/2010/main" val="192281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8680" y="620688"/>
            <a:ext cx="8352928" cy="4893647"/>
          </a:xfrm>
          <a:prstGeom prst="rect">
            <a:avLst/>
          </a:prstGeom>
        </p:spPr>
        <p:txBody>
          <a:bodyPr wrap="square">
            <a:spAutoFit/>
          </a:bodyPr>
          <a:lstStyle/>
          <a:p>
            <a:r>
              <a:rPr lang="ru-RU" sz="2400" b="1" dirty="0" smtClean="0">
                <a:solidFill>
                  <a:srgbClr val="FFC000"/>
                </a:solidFill>
              </a:rPr>
              <a:t>Для достижения преступной цели субъекты взяточничества выполняют комплекс действий, взаимосвязанных, объединенных единым умыслом и направленных на достижение преступного результата. Вся их деятельность при совершении преступления предопределена рядом условий и обстоятельств. Осуществляя преступную деятельность, пусть даже в одинаковых экономических условиях одного и того же региона, и преследуя одинаковые цели, преступники действуют все же не идентично. Одна и та же схема способа действий преступников имеет индивидуальные черты в зависимости от личности субъекта преступления или иного участника преступной группы: преступной квалификации, уровня образования, интеллекта, иных личностных особенностей.</a:t>
            </a:r>
            <a:endParaRPr lang="ru-RU" sz="2400" b="1" dirty="0">
              <a:solidFill>
                <a:srgbClr val="FFC000"/>
              </a:solidFill>
            </a:endParaRPr>
          </a:p>
        </p:txBody>
      </p:sp>
    </p:spTree>
    <p:extLst>
      <p:ext uri="{BB962C8B-B14F-4D97-AF65-F5344CB8AC3E}">
        <p14:creationId xmlns:p14="http://schemas.microsoft.com/office/powerpoint/2010/main" val="1815328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208912" cy="5016758"/>
          </a:xfrm>
          <a:prstGeom prst="rect">
            <a:avLst/>
          </a:prstGeom>
        </p:spPr>
        <p:txBody>
          <a:bodyPr wrap="square">
            <a:spAutoFit/>
          </a:bodyPr>
          <a:lstStyle/>
          <a:p>
            <a:r>
              <a:rPr lang="ru-RU" sz="3200" b="1" dirty="0" smtClean="0">
                <a:solidFill>
                  <a:srgbClr val="FFC000"/>
                </a:solidFill>
              </a:rPr>
              <a:t>Традиционно в криминалистике под способом совершения преступления понимают систему действий по подготовке, совершению и сокрытию преступления, детерминированных условиями внешней среды и психофизиологическими свойствами личности, могущих быть связанными с избирательным использованием соответствующих орудий или средств и условий места и времени.</a:t>
            </a:r>
            <a:endParaRPr lang="ru-RU" sz="3200" b="1" dirty="0">
              <a:solidFill>
                <a:srgbClr val="FFC000"/>
              </a:solidFill>
            </a:endParaRPr>
          </a:p>
        </p:txBody>
      </p:sp>
    </p:spTree>
    <p:extLst>
      <p:ext uri="{BB962C8B-B14F-4D97-AF65-F5344CB8AC3E}">
        <p14:creationId xmlns:p14="http://schemas.microsoft.com/office/powerpoint/2010/main" val="3307641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66843"/>
            <a:ext cx="8136904" cy="4524315"/>
          </a:xfrm>
          <a:prstGeom prst="rect">
            <a:avLst/>
          </a:prstGeom>
        </p:spPr>
        <p:txBody>
          <a:bodyPr wrap="square">
            <a:spAutoFit/>
          </a:bodyPr>
          <a:lstStyle/>
          <a:p>
            <a:pPr algn="ctr"/>
            <a:r>
              <a:rPr lang="ru-RU" sz="2400" b="1" dirty="0" smtClean="0">
                <a:solidFill>
                  <a:srgbClr val="FFC000"/>
                </a:solidFill>
              </a:rPr>
              <a:t>План</a:t>
            </a:r>
          </a:p>
          <a:p>
            <a:r>
              <a:rPr lang="ru-RU" sz="2400" b="1" dirty="0" smtClean="0">
                <a:solidFill>
                  <a:srgbClr val="FFC000"/>
                </a:solidFill>
              </a:rPr>
              <a:t>1.	Понятие коррупционных преступлений. Факторы, влияющие на раскрытие и расследование коррупционных преступлений.</a:t>
            </a:r>
          </a:p>
          <a:p>
            <a:r>
              <a:rPr lang="ru-RU" sz="2400" b="1" dirty="0" smtClean="0">
                <a:solidFill>
                  <a:srgbClr val="FFC000"/>
                </a:solidFill>
              </a:rPr>
              <a:t>2.	Предмет преступного посягательства по коррупционным преступлениям и обстановка их совершения.</a:t>
            </a:r>
          </a:p>
          <a:p>
            <a:r>
              <a:rPr lang="ru-RU" sz="2400" b="1" dirty="0" smtClean="0">
                <a:solidFill>
                  <a:srgbClr val="FFC000"/>
                </a:solidFill>
              </a:rPr>
              <a:t>3.	Способы совершения и сокрытия коррупционных преступлений. Особенности механизма </a:t>
            </a:r>
            <a:r>
              <a:rPr lang="ru-RU" sz="2400" b="1" dirty="0" err="1" smtClean="0">
                <a:solidFill>
                  <a:srgbClr val="FFC000"/>
                </a:solidFill>
              </a:rPr>
              <a:t>следообразования</a:t>
            </a:r>
            <a:r>
              <a:rPr lang="ru-RU" sz="2400" b="1" dirty="0" smtClean="0">
                <a:solidFill>
                  <a:srgbClr val="FFC000"/>
                </a:solidFill>
              </a:rPr>
              <a:t>.</a:t>
            </a:r>
          </a:p>
          <a:p>
            <a:r>
              <a:rPr lang="ru-RU" sz="2400" b="1" dirty="0" smtClean="0">
                <a:solidFill>
                  <a:srgbClr val="FFC000"/>
                </a:solidFill>
              </a:rPr>
              <a:t>4.	Особенности личности субъектов коррупционных преступлений.</a:t>
            </a:r>
          </a:p>
          <a:p>
            <a:r>
              <a:rPr lang="ru-RU" sz="2400" b="1" dirty="0" smtClean="0">
                <a:solidFill>
                  <a:srgbClr val="FFC000"/>
                </a:solidFill>
              </a:rPr>
              <a:t>5.	Обстоятельства, подлежащие установлению по делам о коррупционных преступлениях.</a:t>
            </a:r>
            <a:endParaRPr lang="ru-RU" sz="2400" b="1" dirty="0">
              <a:solidFill>
                <a:srgbClr val="FFC000"/>
              </a:solidFill>
            </a:endParaRPr>
          </a:p>
        </p:txBody>
      </p:sp>
    </p:spTree>
    <p:extLst>
      <p:ext uri="{BB962C8B-B14F-4D97-AF65-F5344CB8AC3E}">
        <p14:creationId xmlns:p14="http://schemas.microsoft.com/office/powerpoint/2010/main" val="673048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620688"/>
            <a:ext cx="8496944" cy="5693866"/>
          </a:xfrm>
          <a:prstGeom prst="rect">
            <a:avLst/>
          </a:prstGeom>
        </p:spPr>
        <p:txBody>
          <a:bodyPr wrap="square">
            <a:spAutoFit/>
          </a:bodyPr>
          <a:lstStyle/>
          <a:p>
            <a:r>
              <a:rPr lang="ru-RU" sz="2800" b="1" dirty="0" smtClean="0">
                <a:solidFill>
                  <a:srgbClr val="FFC000"/>
                </a:solidFill>
              </a:rPr>
              <a:t>Взяточничество - это преступление со сложным составом. В связи с этим действия по совершению и сокрытию указанного преступления могут быть разорваны по субъекту, когда сокрытие преступления совершается не тем, кто его совершил, а другим лицом без ведома субъекта преступления, не предпринимавшего этих мер к сокрытию своих преступных действий. При совершении взяточничества подобная ситуация может встречаться, например, в коррумпированных органах, когда круговая порука заставляет скрывать совершение не только собственных преступлений, но и помогать в этом коллегам.</a:t>
            </a:r>
            <a:endParaRPr lang="ru-RU" sz="2800" b="1" dirty="0">
              <a:solidFill>
                <a:srgbClr val="FFC000"/>
              </a:solidFill>
            </a:endParaRPr>
          </a:p>
        </p:txBody>
      </p:sp>
    </p:spTree>
    <p:extLst>
      <p:ext uri="{BB962C8B-B14F-4D97-AF65-F5344CB8AC3E}">
        <p14:creationId xmlns:p14="http://schemas.microsoft.com/office/powerpoint/2010/main" val="318363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9407" y="908720"/>
            <a:ext cx="8568952" cy="4401205"/>
          </a:xfrm>
          <a:prstGeom prst="rect">
            <a:avLst/>
          </a:prstGeom>
        </p:spPr>
        <p:txBody>
          <a:bodyPr wrap="square">
            <a:spAutoFit/>
          </a:bodyPr>
          <a:lstStyle/>
          <a:p>
            <a:r>
              <a:rPr lang="ru-RU" sz="2800" b="1" dirty="0" smtClean="0">
                <a:solidFill>
                  <a:srgbClr val="FFC000"/>
                </a:solidFill>
              </a:rPr>
              <a:t>Если в преступлении участвуют посредники как взяткодателя, так и взяткополучателя, они так же заинтересованы в сокрытии преступления   и   могут   предпринимать   самостоятельные   действия   по   его подготовке и сокрытию. Кроме того, аналогично можно рассматривать действия либо взяткодателя, либо взяткополучателя по подготовке и сокрытию следов преступления один в отношении другого, поскольку оба они несут уголовную ответственность за самостоятельные преступления.</a:t>
            </a:r>
            <a:endParaRPr lang="ru-RU" sz="2800" b="1" dirty="0">
              <a:solidFill>
                <a:srgbClr val="FFC000"/>
              </a:solidFill>
            </a:endParaRPr>
          </a:p>
        </p:txBody>
      </p:sp>
    </p:spTree>
    <p:extLst>
      <p:ext uri="{BB962C8B-B14F-4D97-AF65-F5344CB8AC3E}">
        <p14:creationId xmlns:p14="http://schemas.microsoft.com/office/powerpoint/2010/main" val="2657205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80728"/>
            <a:ext cx="8352928" cy="3970318"/>
          </a:xfrm>
          <a:prstGeom prst="rect">
            <a:avLst/>
          </a:prstGeom>
        </p:spPr>
        <p:txBody>
          <a:bodyPr wrap="square">
            <a:spAutoFit/>
          </a:bodyPr>
          <a:lstStyle/>
          <a:p>
            <a:r>
              <a:rPr lang="ru-RU" sz="2800" b="1" dirty="0" smtClean="0">
                <a:solidFill>
                  <a:srgbClr val="FFC000"/>
                </a:solidFill>
              </a:rPr>
              <a:t>Действия по совершению и сокрытию преступления могут быть разорваны по замыслу, когда цели сокрытия первоначально не преследовались, а возникли уже после совершения преступления в связи с непредвиденными или изменившимися обстоятельствами. Указанная ситуация, как нам представляется, характерна, например, для ситуаций, когда вручается заранее не обещанная взятка за совершение законных действий.</a:t>
            </a:r>
            <a:endParaRPr lang="ru-RU" sz="2800" b="1" dirty="0">
              <a:solidFill>
                <a:srgbClr val="FFC000"/>
              </a:solidFill>
            </a:endParaRPr>
          </a:p>
        </p:txBody>
      </p:sp>
    </p:spTree>
    <p:extLst>
      <p:ext uri="{BB962C8B-B14F-4D97-AF65-F5344CB8AC3E}">
        <p14:creationId xmlns:p14="http://schemas.microsoft.com/office/powerpoint/2010/main" val="1962116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20688"/>
            <a:ext cx="8424936" cy="4893647"/>
          </a:xfrm>
          <a:prstGeom prst="rect">
            <a:avLst/>
          </a:prstGeom>
        </p:spPr>
        <p:txBody>
          <a:bodyPr wrap="square">
            <a:spAutoFit/>
          </a:bodyPr>
          <a:lstStyle/>
          <a:p>
            <a:r>
              <a:rPr lang="ru-RU" sz="2400" b="1" dirty="0" smtClean="0">
                <a:solidFill>
                  <a:srgbClr val="FFC000"/>
                </a:solidFill>
              </a:rPr>
              <a:t>Исходя из понимания механизма преступления как сложной динамической системы, целесообразно выделить в структуре этого понятия три основных причинно-следственных звена, согласующихся с этапами совершения предумышленного преступления: его подготовкой, совершением и сокрытием. Такой подход к решению данной проблемы имеет важное значение. Он обеспечивает, во-первых, единство этапов преступной   деятельности   в   их   криминалистическом   смысле   с   уголовно-правовым   пониманием   стадии   совершения   преступления   (подготовкой   к преступлению   и   его   исполнением);   во-вторых,   правильное   определение устойчивых  причинно-следственных  связей  в  структуре  понятия  механизма преступления.</a:t>
            </a:r>
            <a:endParaRPr lang="ru-RU" sz="2400" b="1" dirty="0">
              <a:solidFill>
                <a:srgbClr val="FFC000"/>
              </a:solidFill>
            </a:endParaRPr>
          </a:p>
        </p:txBody>
      </p:sp>
    </p:spTree>
    <p:extLst>
      <p:ext uri="{BB962C8B-B14F-4D97-AF65-F5344CB8AC3E}">
        <p14:creationId xmlns:p14="http://schemas.microsoft.com/office/powerpoint/2010/main" val="3556068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424936" cy="3539430"/>
          </a:xfrm>
          <a:prstGeom prst="rect">
            <a:avLst/>
          </a:prstGeom>
        </p:spPr>
        <p:txBody>
          <a:bodyPr wrap="square">
            <a:spAutoFit/>
          </a:bodyPr>
          <a:lstStyle/>
          <a:p>
            <a:r>
              <a:rPr lang="ru-RU" sz="2800" b="1" dirty="0" smtClean="0">
                <a:solidFill>
                  <a:srgbClr val="FFC000"/>
                </a:solidFill>
              </a:rPr>
              <a:t>Для обоих составов взяточничества - и получения, и дачи взятки, характерна детальная подготовка к совершению преступления. </a:t>
            </a:r>
          </a:p>
          <a:p>
            <a:r>
              <a:rPr lang="ru-RU" sz="2800" b="1" dirty="0" smtClean="0">
                <a:solidFill>
                  <a:srgbClr val="FFC000"/>
                </a:solidFill>
              </a:rPr>
              <a:t>Поэтому мы полагаем, что в криминалистической структуре способа взяточничества необходимо выделение в качестве самостоятельного элемента действий по подготовке к совершению данного преступления.</a:t>
            </a:r>
            <a:endParaRPr lang="ru-RU" sz="2800" b="1" dirty="0">
              <a:solidFill>
                <a:srgbClr val="FFC000"/>
              </a:solidFill>
            </a:endParaRPr>
          </a:p>
        </p:txBody>
      </p:sp>
    </p:spTree>
    <p:extLst>
      <p:ext uri="{BB962C8B-B14F-4D97-AF65-F5344CB8AC3E}">
        <p14:creationId xmlns:p14="http://schemas.microsoft.com/office/powerpoint/2010/main" val="300248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80728"/>
            <a:ext cx="8568952" cy="4524315"/>
          </a:xfrm>
          <a:prstGeom prst="rect">
            <a:avLst/>
          </a:prstGeom>
        </p:spPr>
        <p:txBody>
          <a:bodyPr wrap="square">
            <a:spAutoFit/>
          </a:bodyPr>
          <a:lstStyle/>
          <a:p>
            <a:r>
              <a:rPr lang="ru-RU" sz="2400" b="1" dirty="0" smtClean="0">
                <a:solidFill>
                  <a:srgbClr val="FFC000"/>
                </a:solidFill>
              </a:rPr>
              <a:t>При исследовании  обстоятельств  подготовки  к  получению  и  (или)  даче  взятки следователю важно четко определить:</a:t>
            </a:r>
          </a:p>
          <a:p>
            <a:r>
              <a:rPr lang="ru-RU" sz="2400" b="1" dirty="0" smtClean="0">
                <a:solidFill>
                  <a:srgbClr val="FFC000"/>
                </a:solidFill>
              </a:rPr>
              <a:t>- как формировался умысел на совершение преступления,</a:t>
            </a:r>
          </a:p>
          <a:p>
            <a:r>
              <a:rPr lang="ru-RU" sz="2400" b="1" dirty="0" smtClean="0">
                <a:solidFill>
                  <a:srgbClr val="FFC000"/>
                </a:solidFill>
              </a:rPr>
              <a:t>- какие действия и кем были предприняты при подготовке и совершении взяточничества,</a:t>
            </a:r>
          </a:p>
          <a:p>
            <a:r>
              <a:rPr lang="ru-RU" sz="2400" b="1" dirty="0" smtClean="0">
                <a:solidFill>
                  <a:srgbClr val="FFC000"/>
                </a:solidFill>
              </a:rPr>
              <a:t>- сравнить имеющуюся информацию с уголовно-правовыми и криминалистическими характеристиками смежных составов (мошенничества, злоупотребления служебными полномочиями, простого и квалифицированного составов получения взятки и т.п.), чтобы предъявленное впоследствии обвинение соответствовало совершенным преступным действиям и могло быть полностью подтверждено в суде.</a:t>
            </a:r>
            <a:endParaRPr lang="ru-RU" sz="2400" b="1" dirty="0">
              <a:solidFill>
                <a:srgbClr val="FFC000"/>
              </a:solidFill>
            </a:endParaRPr>
          </a:p>
        </p:txBody>
      </p:sp>
    </p:spTree>
    <p:extLst>
      <p:ext uri="{BB962C8B-B14F-4D97-AF65-F5344CB8AC3E}">
        <p14:creationId xmlns:p14="http://schemas.microsoft.com/office/powerpoint/2010/main" val="3295927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332656"/>
            <a:ext cx="7992888" cy="1200329"/>
          </a:xfrm>
          <a:prstGeom prst="rect">
            <a:avLst/>
          </a:prstGeom>
        </p:spPr>
        <p:txBody>
          <a:bodyPr wrap="square">
            <a:spAutoFit/>
          </a:bodyPr>
          <a:lstStyle/>
          <a:p>
            <a:r>
              <a:rPr lang="ru-RU" sz="2400" b="1" dirty="0" smtClean="0">
                <a:solidFill>
                  <a:srgbClr val="FFC000"/>
                </a:solidFill>
              </a:rPr>
              <a:t>Характер действий по подготовке преступления зависит от той роли, которую играет субъект в совершении преступления.</a:t>
            </a:r>
            <a:endParaRPr lang="ru-RU" sz="2400" b="1" dirty="0">
              <a:solidFill>
                <a:srgbClr val="FFC000"/>
              </a:solidFill>
            </a:endParaRPr>
          </a:p>
        </p:txBody>
      </p:sp>
      <p:sp>
        <p:nvSpPr>
          <p:cNvPr id="3" name="Прямоугольник 2"/>
          <p:cNvSpPr/>
          <p:nvPr/>
        </p:nvSpPr>
        <p:spPr>
          <a:xfrm>
            <a:off x="467544" y="1844824"/>
            <a:ext cx="8280920" cy="3785652"/>
          </a:xfrm>
          <a:prstGeom prst="rect">
            <a:avLst/>
          </a:prstGeom>
        </p:spPr>
        <p:txBody>
          <a:bodyPr wrap="square">
            <a:spAutoFit/>
          </a:bodyPr>
          <a:lstStyle/>
          <a:p>
            <a:r>
              <a:rPr lang="ru-RU" sz="2000" b="1" dirty="0" smtClean="0">
                <a:solidFill>
                  <a:srgbClr val="FFC000"/>
                </a:solidFill>
              </a:rPr>
              <a:t>Подготовка к совершению преступления взяткодателем заключается в выполнении действий, направленных на получение блага за взятку. Для этого, прежде всего, необходимо возникновение потребности, удовлетворение которой невозможно. Это может быть связано с тем, что возникшая потребность противоречит нормам закона, а потому не должна подлежать удовлетворению. В ряде случае потребность может носить правомерный характер, однако удовлетворить   ее  взяткодателю   необходимо   в   более  короткие   сроки,   чем предусмотрено процедурой разрешения. Возможна и третья ситуация, когда в коррумпированном    органе  государственной    или    муниципальной    власти удовлетворить   какую-либо   возникшую   потребность   без   вручения   взятки невозможно в силу сложившихся традиций.</a:t>
            </a:r>
            <a:endParaRPr lang="ru-RU" sz="2000" b="1" dirty="0">
              <a:solidFill>
                <a:srgbClr val="FFC000"/>
              </a:solidFill>
            </a:endParaRPr>
          </a:p>
        </p:txBody>
      </p:sp>
    </p:spTree>
    <p:extLst>
      <p:ext uri="{BB962C8B-B14F-4D97-AF65-F5344CB8AC3E}">
        <p14:creationId xmlns:p14="http://schemas.microsoft.com/office/powerpoint/2010/main" val="403136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52736"/>
            <a:ext cx="8280920" cy="3046988"/>
          </a:xfrm>
          <a:prstGeom prst="rect">
            <a:avLst/>
          </a:prstGeom>
        </p:spPr>
        <p:txBody>
          <a:bodyPr wrap="square">
            <a:spAutoFit/>
          </a:bodyPr>
          <a:lstStyle/>
          <a:p>
            <a:r>
              <a:rPr lang="ru-RU" sz="2400" b="1" dirty="0" smtClean="0">
                <a:solidFill>
                  <a:srgbClr val="FFC000"/>
                </a:solidFill>
              </a:rPr>
              <a:t>После возникновения потребности взяткодатель должен выполнить действия по изучению обстановки в органе или учреждении, от которого он ожидает деятельности в свою пользу, установлению должностного лица, от которого может зависеть решение вопроса в интересах субъекта и т.п.</a:t>
            </a:r>
          </a:p>
          <a:p>
            <a:r>
              <a:rPr lang="ru-RU" sz="2400" b="1" dirty="0" smtClean="0">
                <a:solidFill>
                  <a:srgbClr val="FFC000"/>
                </a:solidFill>
              </a:rPr>
              <a:t>Следующим этапом подготовки становится установление контактов со взяткополучателем (лично или через посредников).</a:t>
            </a:r>
            <a:endParaRPr lang="ru-RU" sz="2400" b="1" dirty="0">
              <a:solidFill>
                <a:srgbClr val="FFC000"/>
              </a:solidFill>
            </a:endParaRPr>
          </a:p>
        </p:txBody>
      </p:sp>
    </p:spTree>
    <p:extLst>
      <p:ext uri="{BB962C8B-B14F-4D97-AF65-F5344CB8AC3E}">
        <p14:creationId xmlns:p14="http://schemas.microsoft.com/office/powerpoint/2010/main" val="2425963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496944" cy="5632311"/>
          </a:xfrm>
          <a:prstGeom prst="rect">
            <a:avLst/>
          </a:prstGeom>
        </p:spPr>
        <p:txBody>
          <a:bodyPr wrap="square">
            <a:spAutoFit/>
          </a:bodyPr>
          <a:lstStyle/>
          <a:p>
            <a:r>
              <a:rPr lang="ru-RU" sz="2400" b="1" dirty="0" smtClean="0">
                <a:solidFill>
                  <a:srgbClr val="FFC000"/>
                </a:solidFill>
              </a:rPr>
              <a:t>Также на этапе подготовки преступления взяткодателем совершаются следующие действия:</a:t>
            </a:r>
          </a:p>
          <a:p>
            <a:r>
              <a:rPr lang="ru-RU" sz="2400" b="1" dirty="0" smtClean="0">
                <a:solidFill>
                  <a:srgbClr val="FFC000"/>
                </a:solidFill>
              </a:rPr>
              <a:t>-	Определение условий выполнения служебного действия в его интересах, уточнение предмета взятки и его размера, способа передачи.</a:t>
            </a:r>
          </a:p>
          <a:p>
            <a:r>
              <a:rPr lang="ru-RU" sz="2400" b="1" dirty="0" smtClean="0">
                <a:solidFill>
                  <a:srgbClr val="FFC000"/>
                </a:solidFill>
              </a:rPr>
              <a:t>-	Подбор предмета взятки или средств на его приобретение.</a:t>
            </a:r>
          </a:p>
          <a:p>
            <a:r>
              <a:rPr lang="ru-RU" sz="2400" b="1" dirty="0" smtClean="0">
                <a:solidFill>
                  <a:srgbClr val="FFC000"/>
                </a:solidFill>
              </a:rPr>
              <a:t>-	Принятие мер для сокрытия следов преступления (подготовка алиби, маскировка приема-передачи взятки). Следует помнить, что возможно выполнение части и/или всех действий по сокрытию следов преступления и после совершения преступления, но в большинстве случаев подготовка сокрытия осуществляется одновременно с подготовкой совершения преступления и является ее неотъемлемой составляющей.</a:t>
            </a:r>
            <a:endParaRPr lang="ru-RU" sz="2400" b="1" dirty="0">
              <a:solidFill>
                <a:srgbClr val="FFC000"/>
              </a:solidFill>
            </a:endParaRPr>
          </a:p>
        </p:txBody>
      </p:sp>
    </p:spTree>
    <p:extLst>
      <p:ext uri="{BB962C8B-B14F-4D97-AF65-F5344CB8AC3E}">
        <p14:creationId xmlns:p14="http://schemas.microsoft.com/office/powerpoint/2010/main" val="764429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312" y="1124744"/>
            <a:ext cx="8208912" cy="3416320"/>
          </a:xfrm>
          <a:prstGeom prst="rect">
            <a:avLst/>
          </a:prstGeom>
        </p:spPr>
        <p:txBody>
          <a:bodyPr wrap="square">
            <a:spAutoFit/>
          </a:bodyPr>
          <a:lstStyle/>
          <a:p>
            <a:r>
              <a:rPr lang="ru-RU" sz="2400" b="1" dirty="0" smtClean="0">
                <a:solidFill>
                  <a:srgbClr val="FFC000"/>
                </a:solidFill>
              </a:rPr>
              <a:t>Далее должностным лицом осуществляется подбор взяткодателя и соучастников, способных облегчить совершение преступления. После чего начинаются переговоры со взяткодателем лично или через соучастников об условиях взятки, либо, если передать добровольно взятку лицо не желает, совершаются действия (бездействие) по вымогательству взятки. Одновременно    взяткополучателем    могут    совершаться    действия    по сокрытию следов преступления и обеспечению сокрытия преступления в целом.</a:t>
            </a:r>
            <a:endParaRPr lang="ru-RU" sz="2400" b="1" dirty="0">
              <a:solidFill>
                <a:srgbClr val="FFC000"/>
              </a:solidFill>
            </a:endParaRPr>
          </a:p>
        </p:txBody>
      </p:sp>
    </p:spTree>
    <p:extLst>
      <p:ext uri="{BB962C8B-B14F-4D97-AF65-F5344CB8AC3E}">
        <p14:creationId xmlns:p14="http://schemas.microsoft.com/office/powerpoint/2010/main" val="152281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274837"/>
            <a:ext cx="8064896" cy="1384995"/>
          </a:xfrm>
          <a:prstGeom prst="rect">
            <a:avLst/>
          </a:prstGeom>
        </p:spPr>
        <p:txBody>
          <a:bodyPr wrap="square">
            <a:spAutoFit/>
          </a:bodyPr>
          <a:lstStyle/>
          <a:p>
            <a:r>
              <a:rPr lang="ru-RU" sz="2800" b="1" dirty="0" smtClean="0">
                <a:solidFill>
                  <a:srgbClr val="FFC000"/>
                </a:solidFill>
              </a:rPr>
              <a:t>1.	Понятие коррупционных преступлений. Факторы, влияющие на раскрытие и расследование коррупционных преступлений.</a:t>
            </a:r>
            <a:endParaRPr lang="ru-RU" sz="2800" b="1" dirty="0">
              <a:solidFill>
                <a:srgbClr val="FFC000"/>
              </a:solidFill>
            </a:endParaRPr>
          </a:p>
        </p:txBody>
      </p:sp>
    </p:spTree>
    <p:extLst>
      <p:ext uri="{BB962C8B-B14F-4D97-AF65-F5344CB8AC3E}">
        <p14:creationId xmlns:p14="http://schemas.microsoft.com/office/powerpoint/2010/main" val="3549692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80728"/>
            <a:ext cx="8424936" cy="3539430"/>
          </a:xfrm>
          <a:prstGeom prst="rect">
            <a:avLst/>
          </a:prstGeom>
        </p:spPr>
        <p:txBody>
          <a:bodyPr wrap="square">
            <a:spAutoFit/>
          </a:bodyPr>
          <a:lstStyle/>
          <a:p>
            <a:r>
              <a:rPr lang="ru-RU" sz="3200" b="1" dirty="0" smtClean="0">
                <a:solidFill>
                  <a:srgbClr val="FFC000"/>
                </a:solidFill>
              </a:rPr>
              <a:t>Способ совершения преступления - один из основополагающих элементов криминалистической структуры, имеющий связь со всеми иными элементами и обусловленный предметом взятки, обстановкой совершения преступления, личностными особенностями субъекта преступления. </a:t>
            </a:r>
            <a:endParaRPr lang="ru-RU" sz="3200" b="1" dirty="0">
              <a:solidFill>
                <a:srgbClr val="FFC000"/>
              </a:solidFill>
            </a:endParaRPr>
          </a:p>
        </p:txBody>
      </p:sp>
    </p:spTree>
    <p:extLst>
      <p:ext uri="{BB962C8B-B14F-4D97-AF65-F5344CB8AC3E}">
        <p14:creationId xmlns:p14="http://schemas.microsoft.com/office/powerpoint/2010/main" val="29694921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24744"/>
            <a:ext cx="8208912" cy="3046988"/>
          </a:xfrm>
          <a:prstGeom prst="rect">
            <a:avLst/>
          </a:prstGeom>
        </p:spPr>
        <p:txBody>
          <a:bodyPr wrap="square">
            <a:spAutoFit/>
          </a:bodyPr>
          <a:lstStyle/>
          <a:p>
            <a:r>
              <a:rPr lang="ru-RU" sz="2400" b="1" dirty="0" smtClean="0">
                <a:solidFill>
                  <a:srgbClr val="FFC000"/>
                </a:solidFill>
              </a:rPr>
              <a:t>Взятка почти всегда передается скрытно, без посторонних лиц и видимых следов. Стадия сокрытия преступления либо совпадает со стадией совершения, либо предшествует ей. Субъекты стараются совершить преступление наиболее безопасным для них способом. Именно поэтому способы совершения взяточничества тщательно продумываются и разрабатываются преступниками, равно как и способы его сокрытия.</a:t>
            </a:r>
            <a:endParaRPr lang="ru-RU" sz="2400" b="1" dirty="0">
              <a:solidFill>
                <a:srgbClr val="FFC000"/>
              </a:solidFill>
            </a:endParaRPr>
          </a:p>
        </p:txBody>
      </p:sp>
    </p:spTree>
    <p:extLst>
      <p:ext uri="{BB962C8B-B14F-4D97-AF65-F5344CB8AC3E}">
        <p14:creationId xmlns:p14="http://schemas.microsoft.com/office/powerpoint/2010/main" val="3232524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12776"/>
            <a:ext cx="7776864" cy="2246769"/>
          </a:xfrm>
          <a:prstGeom prst="rect">
            <a:avLst/>
          </a:prstGeom>
        </p:spPr>
        <p:txBody>
          <a:bodyPr wrap="square">
            <a:spAutoFit/>
          </a:bodyPr>
          <a:lstStyle/>
          <a:p>
            <a:r>
              <a:rPr lang="ru-RU" sz="2800" b="1" dirty="0" smtClean="0">
                <a:solidFill>
                  <a:srgbClr val="FFC000"/>
                </a:solidFill>
              </a:rPr>
              <a:t>По кругу участвующие в преступлении лиц способ дачи-получения взятки может быть простым, из рук в руки, и сложным, когда субъекты взяточничества вынужденно прибегают к помощи посредников.</a:t>
            </a:r>
            <a:endParaRPr lang="ru-RU" sz="2800" b="1" dirty="0">
              <a:solidFill>
                <a:srgbClr val="FFC000"/>
              </a:solidFill>
            </a:endParaRPr>
          </a:p>
        </p:txBody>
      </p:sp>
    </p:spTree>
    <p:extLst>
      <p:ext uri="{BB962C8B-B14F-4D97-AF65-F5344CB8AC3E}">
        <p14:creationId xmlns:p14="http://schemas.microsoft.com/office/powerpoint/2010/main" val="4182887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2073" y="476672"/>
            <a:ext cx="8280920" cy="954107"/>
          </a:xfrm>
          <a:prstGeom prst="rect">
            <a:avLst/>
          </a:prstGeom>
        </p:spPr>
        <p:txBody>
          <a:bodyPr wrap="square">
            <a:spAutoFit/>
          </a:bodyPr>
          <a:lstStyle/>
          <a:p>
            <a:r>
              <a:rPr lang="ru-RU" sz="2800" b="1" dirty="0" smtClean="0">
                <a:solidFill>
                  <a:srgbClr val="FFC000"/>
                </a:solidFill>
              </a:rPr>
              <a:t>Необходимо выделять следующие группы способов совершения и маскировки взяточничества:</a:t>
            </a:r>
            <a:endParaRPr lang="ru-RU" sz="2800" b="1" dirty="0">
              <a:solidFill>
                <a:srgbClr val="FFC000"/>
              </a:solidFill>
            </a:endParaRPr>
          </a:p>
        </p:txBody>
      </p:sp>
      <p:sp>
        <p:nvSpPr>
          <p:cNvPr id="3" name="Прямоугольник 2"/>
          <p:cNvSpPr/>
          <p:nvPr/>
        </p:nvSpPr>
        <p:spPr>
          <a:xfrm>
            <a:off x="323529" y="1844824"/>
            <a:ext cx="8419464" cy="4093428"/>
          </a:xfrm>
          <a:prstGeom prst="rect">
            <a:avLst/>
          </a:prstGeom>
        </p:spPr>
        <p:txBody>
          <a:bodyPr wrap="square">
            <a:spAutoFit/>
          </a:bodyPr>
          <a:lstStyle/>
          <a:p>
            <a:r>
              <a:rPr lang="ru-RU" sz="2000" b="1" dirty="0" smtClean="0">
                <a:solidFill>
                  <a:srgbClr val="FFC000"/>
                </a:solidFill>
              </a:rPr>
              <a:t>1. Внешне возмездное получение незаконного вознаграждения (взятки), в том числе:</a:t>
            </a:r>
          </a:p>
          <a:p>
            <a:r>
              <a:rPr lang="ru-RU" sz="2000" b="1" dirty="0" smtClean="0">
                <a:solidFill>
                  <a:srgbClr val="FFC000"/>
                </a:solidFill>
              </a:rPr>
              <a:t>а)	дача-получение взятки под видом совершения гражданско-правовых</a:t>
            </a:r>
          </a:p>
          <a:p>
            <a:r>
              <a:rPr lang="ru-RU" sz="2000" b="1" dirty="0" smtClean="0">
                <a:solidFill>
                  <a:srgbClr val="FFC000"/>
                </a:solidFill>
              </a:rPr>
              <a:t>сделок и участия в гражданском обороте:</a:t>
            </a:r>
          </a:p>
          <a:p>
            <a:r>
              <a:rPr lang="ru-RU" sz="2000" b="1" dirty="0" smtClean="0">
                <a:solidFill>
                  <a:srgbClr val="FFC000"/>
                </a:solidFill>
              </a:rPr>
              <a:t>-	заключение фиктивных гражданско-правовых договоров взяткодателя с взяткополучателем (таких как договоры дарения, займа и др.)</a:t>
            </a:r>
          </a:p>
          <a:p>
            <a:r>
              <a:rPr lang="ru-RU" sz="2000" b="1" dirty="0" smtClean="0">
                <a:solidFill>
                  <a:srgbClr val="FFC000"/>
                </a:solidFill>
              </a:rPr>
              <a:t>-	фиктивное исполнения якобы заключенных ранее гражданско-правовых договоров (например, погашение несуществующего долга или прощение действительного долга)</a:t>
            </a:r>
          </a:p>
          <a:p>
            <a:r>
              <a:rPr lang="ru-RU" sz="2000" b="1" dirty="0" smtClean="0">
                <a:solidFill>
                  <a:srgbClr val="FFC000"/>
                </a:solidFill>
              </a:rPr>
              <a:t>- заключение гражданско-правовых договоров на условиях, противоречащих действующему законодательству и обычаям делового оборота (купля-продажа ценных вещей за явно заниженную плату, явно неравноценный обмен вещей и т.д.).</a:t>
            </a:r>
          </a:p>
        </p:txBody>
      </p:sp>
    </p:spTree>
    <p:extLst>
      <p:ext uri="{BB962C8B-B14F-4D97-AF65-F5344CB8AC3E}">
        <p14:creationId xmlns:p14="http://schemas.microsoft.com/office/powerpoint/2010/main" val="21775479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706" y="404664"/>
            <a:ext cx="8352928" cy="5632311"/>
          </a:xfrm>
          <a:prstGeom prst="rect">
            <a:avLst/>
          </a:prstGeom>
        </p:spPr>
        <p:txBody>
          <a:bodyPr wrap="square">
            <a:spAutoFit/>
          </a:bodyPr>
          <a:lstStyle/>
          <a:p>
            <a:r>
              <a:rPr lang="ru-RU" sz="2400" b="1" dirty="0" smtClean="0">
                <a:solidFill>
                  <a:srgbClr val="FFC000"/>
                </a:solidFill>
              </a:rPr>
              <a:t>- пересылка предмета взятки по почте лично получателю или его доверенному лицу, в том числе с использованием услуг «Вестерн </a:t>
            </a:r>
            <a:r>
              <a:rPr lang="ru-RU" sz="2400" b="1" dirty="0" err="1" smtClean="0">
                <a:solidFill>
                  <a:srgbClr val="FFC000"/>
                </a:solidFill>
              </a:rPr>
              <a:t>Юнион</a:t>
            </a:r>
            <a:r>
              <a:rPr lang="ru-RU" sz="2400" b="1" dirty="0" smtClean="0">
                <a:solidFill>
                  <a:srgbClr val="FFC000"/>
                </a:solidFill>
              </a:rPr>
              <a:t>»,</a:t>
            </a:r>
          </a:p>
          <a:p>
            <a:r>
              <a:rPr lang="ru-RU" sz="2400" b="1" dirty="0" smtClean="0">
                <a:solidFill>
                  <a:srgbClr val="FFC000"/>
                </a:solidFill>
              </a:rPr>
              <a:t>-	внесение денег на банковский счет взяткополучателя (возможно</a:t>
            </a:r>
          </a:p>
          <a:p>
            <a:r>
              <a:rPr lang="ru-RU" sz="2400" b="1" dirty="0" smtClean="0">
                <a:solidFill>
                  <a:srgbClr val="FFC000"/>
                </a:solidFill>
              </a:rPr>
              <a:t>открытый взяткополучателем),</a:t>
            </a:r>
          </a:p>
          <a:p>
            <a:r>
              <a:rPr lang="ru-RU" sz="2400" b="1" dirty="0" smtClean="0">
                <a:solidFill>
                  <a:srgbClr val="FFC000"/>
                </a:solidFill>
              </a:rPr>
              <a:t>-	передача взяткополучателю расчетной (дебетовой) карты на сумму взятки либо приобретение для взяткополучателя корпоративной пластиковой карты с оплатой определенных услуг или товаров на сумму взятки (например, топливной карты),</a:t>
            </a:r>
          </a:p>
          <a:p>
            <a:r>
              <a:rPr lang="ru-RU" sz="2400" b="1" dirty="0" smtClean="0">
                <a:solidFill>
                  <a:srgbClr val="FFC000"/>
                </a:solidFill>
              </a:rPr>
              <a:t>-	издание необоснованно большим тиражом с выплатой баснословного</a:t>
            </a:r>
          </a:p>
          <a:p>
            <a:r>
              <a:rPr lang="ru-RU" sz="2400" b="1" dirty="0" smtClean="0">
                <a:solidFill>
                  <a:srgbClr val="FFC000"/>
                </a:solidFill>
              </a:rPr>
              <a:t>авторского гонорара книг, автором которых является взяткополучатель,</a:t>
            </a:r>
            <a:r>
              <a:rPr lang="en-US" sz="2400" b="1" dirty="0" smtClean="0">
                <a:solidFill>
                  <a:srgbClr val="FFC000"/>
                </a:solidFill>
              </a:rPr>
              <a:t>;</a:t>
            </a:r>
            <a:endParaRPr lang="ru-RU" sz="2400" b="1" dirty="0">
              <a:solidFill>
                <a:srgbClr val="FFC000"/>
              </a:solidFill>
            </a:endParaRPr>
          </a:p>
        </p:txBody>
      </p:sp>
    </p:spTree>
    <p:extLst>
      <p:ext uri="{BB962C8B-B14F-4D97-AF65-F5344CB8AC3E}">
        <p14:creationId xmlns:p14="http://schemas.microsoft.com/office/powerpoint/2010/main" val="14143921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0514" y="836712"/>
            <a:ext cx="7920880" cy="3785652"/>
          </a:xfrm>
          <a:prstGeom prst="rect">
            <a:avLst/>
          </a:prstGeom>
        </p:spPr>
        <p:txBody>
          <a:bodyPr wrap="square">
            <a:spAutoFit/>
          </a:bodyPr>
          <a:lstStyle/>
          <a:p>
            <a:r>
              <a:rPr lang="ru-RU" sz="2400" b="1" dirty="0" smtClean="0">
                <a:solidFill>
                  <a:srgbClr val="FFC000"/>
                </a:solidFill>
              </a:rPr>
              <a:t>б)	дача-получение взятки под видом трудовых взаимоотношений, в том числе и не имеющих места в действительности:</a:t>
            </a:r>
          </a:p>
          <a:p>
            <a:r>
              <a:rPr lang="ru-RU" sz="2400" b="1" dirty="0" smtClean="0">
                <a:solidFill>
                  <a:srgbClr val="FFC000"/>
                </a:solidFill>
              </a:rPr>
              <a:t>-	заключение   фиктивных   трудовых   соглашений   и   выплата   по  ним взяткополучателю или его родным и знакомым (или доверенным лицам) за якобы выполненную работу, работу по совместительству и т.д.</a:t>
            </a:r>
          </a:p>
          <a:p>
            <a:r>
              <a:rPr lang="ru-RU" sz="2400" b="1" dirty="0" smtClean="0">
                <a:solidFill>
                  <a:srgbClr val="FFC000"/>
                </a:solidFill>
              </a:rPr>
              <a:t>-	незаконная выплата премий,</a:t>
            </a:r>
          </a:p>
          <a:p>
            <a:r>
              <a:rPr lang="ru-RU" sz="2400" b="1" dirty="0" smtClean="0">
                <a:solidFill>
                  <a:srgbClr val="FFC000"/>
                </a:solidFill>
              </a:rPr>
              <a:t>-	незаконное оказание материальной помощи), иные возмездные способы.</a:t>
            </a:r>
            <a:endParaRPr lang="ru-RU" sz="2400" b="1" dirty="0">
              <a:solidFill>
                <a:srgbClr val="FFC000"/>
              </a:solidFill>
            </a:endParaRPr>
          </a:p>
        </p:txBody>
      </p:sp>
    </p:spTree>
    <p:extLst>
      <p:ext uri="{BB962C8B-B14F-4D97-AF65-F5344CB8AC3E}">
        <p14:creationId xmlns:p14="http://schemas.microsoft.com/office/powerpoint/2010/main" val="2635160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136904" cy="3785652"/>
          </a:xfrm>
          <a:prstGeom prst="rect">
            <a:avLst/>
          </a:prstGeom>
        </p:spPr>
        <p:txBody>
          <a:bodyPr wrap="square">
            <a:spAutoFit/>
          </a:bodyPr>
          <a:lstStyle/>
          <a:p>
            <a:r>
              <a:rPr lang="ru-RU" sz="2400" b="1" dirty="0" smtClean="0">
                <a:solidFill>
                  <a:srgbClr val="FFC000"/>
                </a:solidFill>
              </a:rPr>
              <a:t>2. Внешне полностью или частично безвозмездное получение вознаграждение под видом:</a:t>
            </a:r>
          </a:p>
          <a:p>
            <a:r>
              <a:rPr lang="ru-RU" sz="2400" b="1" dirty="0" smtClean="0">
                <a:solidFill>
                  <a:srgbClr val="FFC000"/>
                </a:solidFill>
              </a:rPr>
              <a:t>а) предоставления льгот или оказания безвозмездных услуг или выполнение работ по ценам, явно не соответствующим обычаям делового оборота, либо бесплатно:</a:t>
            </a:r>
          </a:p>
          <a:p>
            <a:r>
              <a:rPr lang="ru-RU" sz="2400" b="1" dirty="0" smtClean="0">
                <a:solidFill>
                  <a:srgbClr val="FFC000"/>
                </a:solidFill>
              </a:rPr>
              <a:t>-	отпуск товаров по льготным (заниженным) ценам,</a:t>
            </a:r>
          </a:p>
          <a:p>
            <a:r>
              <a:rPr lang="ru-RU" sz="2400" b="1" dirty="0" smtClean="0">
                <a:solidFill>
                  <a:srgbClr val="FFC000"/>
                </a:solidFill>
              </a:rPr>
              <a:t>-	прием вкладов под явно завышенные проценты, либо, открываемых для отдельных категорий граждан (пенсионеры, инвалиды и т.п.), к которым взяткополучатель не относится, под более высокие проценты, чем для обычных граждан,</a:t>
            </a:r>
            <a:endParaRPr lang="ru-RU" sz="2400" b="1" dirty="0">
              <a:solidFill>
                <a:srgbClr val="FFC000"/>
              </a:solidFill>
            </a:endParaRPr>
          </a:p>
        </p:txBody>
      </p:sp>
    </p:spTree>
    <p:extLst>
      <p:ext uri="{BB962C8B-B14F-4D97-AF65-F5344CB8AC3E}">
        <p14:creationId xmlns:p14="http://schemas.microsoft.com/office/powerpoint/2010/main" val="501041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836712"/>
            <a:ext cx="8280920" cy="4154984"/>
          </a:xfrm>
          <a:prstGeom prst="rect">
            <a:avLst/>
          </a:prstGeom>
        </p:spPr>
        <p:txBody>
          <a:bodyPr wrap="square">
            <a:spAutoFit/>
          </a:bodyPr>
          <a:lstStyle/>
          <a:p>
            <a:r>
              <a:rPr lang="ru-RU" sz="2400" b="1" dirty="0" smtClean="0">
                <a:solidFill>
                  <a:srgbClr val="FFC000"/>
                </a:solidFill>
              </a:rPr>
              <a:t>-	систематическое угощение должностного лица или организация систематического питания за счет взяткодателя или его фирмы (организации).</a:t>
            </a:r>
          </a:p>
          <a:p>
            <a:r>
              <a:rPr lang="ru-RU" sz="2400" b="1" dirty="0" smtClean="0">
                <a:solidFill>
                  <a:srgbClr val="FFC000"/>
                </a:solidFill>
              </a:rPr>
              <a:t>-	выполнение для взяткополучателя безвозмездно или за несоразмерно низкую оплату каких-либо работ хозяйственного назначения (ремонт квартиры, машины, пошив одежды, строительство коттеджей и пр.)</a:t>
            </a:r>
          </a:p>
          <a:p>
            <a:r>
              <a:rPr lang="ru-RU" sz="2400" b="1" dirty="0" smtClean="0">
                <a:solidFill>
                  <a:srgbClr val="FFC000"/>
                </a:solidFill>
              </a:rPr>
              <a:t>-	предоставление туристических, санаторных и иных путевок бесплатно или со значительной скидкой,</a:t>
            </a:r>
          </a:p>
          <a:p>
            <a:r>
              <a:rPr lang="ru-RU" sz="2400" b="1" dirty="0" smtClean="0">
                <a:solidFill>
                  <a:srgbClr val="FFC000"/>
                </a:solidFill>
              </a:rPr>
              <a:t>-	оплата обучения детей и родственников должностного лица, содержание их в элитных детских учреждениях,</a:t>
            </a:r>
            <a:endParaRPr lang="ru-RU" sz="2400" b="1" dirty="0">
              <a:solidFill>
                <a:srgbClr val="FFC000"/>
              </a:solidFill>
            </a:endParaRPr>
          </a:p>
        </p:txBody>
      </p:sp>
    </p:spTree>
    <p:extLst>
      <p:ext uri="{BB962C8B-B14F-4D97-AF65-F5344CB8AC3E}">
        <p14:creationId xmlns:p14="http://schemas.microsoft.com/office/powerpoint/2010/main" val="14987278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496944" cy="1200329"/>
          </a:xfrm>
          <a:prstGeom prst="rect">
            <a:avLst/>
          </a:prstGeom>
        </p:spPr>
        <p:txBody>
          <a:bodyPr wrap="square">
            <a:spAutoFit/>
          </a:bodyPr>
          <a:lstStyle/>
          <a:p>
            <a:r>
              <a:rPr lang="ru-RU" sz="2400" b="1" dirty="0" smtClean="0">
                <a:solidFill>
                  <a:srgbClr val="FFC000"/>
                </a:solidFill>
              </a:rPr>
              <a:t>По внешнему проявлению участия взяткополучателя при получении незаконного вознаграждения способ совершения взяточничества следует подразделять на две большие группы:</a:t>
            </a:r>
            <a:endParaRPr lang="ru-RU" sz="2400" b="1" dirty="0">
              <a:solidFill>
                <a:srgbClr val="FFC000"/>
              </a:solidFill>
            </a:endParaRPr>
          </a:p>
        </p:txBody>
      </p:sp>
      <p:sp>
        <p:nvSpPr>
          <p:cNvPr id="3" name="Прямоугольник 2"/>
          <p:cNvSpPr/>
          <p:nvPr/>
        </p:nvSpPr>
        <p:spPr>
          <a:xfrm>
            <a:off x="323528" y="1532985"/>
            <a:ext cx="8352928" cy="1569660"/>
          </a:xfrm>
          <a:prstGeom prst="rect">
            <a:avLst/>
          </a:prstGeom>
        </p:spPr>
        <p:txBody>
          <a:bodyPr wrap="square">
            <a:spAutoFit/>
          </a:bodyPr>
          <a:lstStyle/>
          <a:p>
            <a:r>
              <a:rPr lang="ru-RU" sz="2400" b="1" dirty="0" smtClean="0">
                <a:solidFill>
                  <a:srgbClr val="FFC000"/>
                </a:solidFill>
              </a:rPr>
              <a:t>1.	Непосредственное  получение предмета взятки лично</a:t>
            </a:r>
          </a:p>
          <a:p>
            <a:r>
              <a:rPr lang="ru-RU" sz="2400" b="1" dirty="0" smtClean="0">
                <a:solidFill>
                  <a:srgbClr val="FFC000"/>
                </a:solidFill>
              </a:rPr>
              <a:t>взяткополучателем. Эти действия могут совершаться как из рук в руки, так и с использованием определенных приемов маскировки. </a:t>
            </a:r>
            <a:endParaRPr lang="ru-RU" sz="2400" b="1" dirty="0">
              <a:solidFill>
                <a:srgbClr val="FFC000"/>
              </a:solidFill>
            </a:endParaRPr>
          </a:p>
        </p:txBody>
      </p:sp>
      <p:sp>
        <p:nvSpPr>
          <p:cNvPr id="4" name="Прямоугольник 3"/>
          <p:cNvSpPr/>
          <p:nvPr/>
        </p:nvSpPr>
        <p:spPr>
          <a:xfrm>
            <a:off x="467544" y="3429000"/>
            <a:ext cx="8064896" cy="1569660"/>
          </a:xfrm>
          <a:prstGeom prst="rect">
            <a:avLst/>
          </a:prstGeom>
        </p:spPr>
        <p:txBody>
          <a:bodyPr wrap="square">
            <a:spAutoFit/>
          </a:bodyPr>
          <a:lstStyle/>
          <a:p>
            <a:r>
              <a:rPr lang="ru-RU" sz="2400" b="1" dirty="0" smtClean="0">
                <a:solidFill>
                  <a:srgbClr val="FFC000"/>
                </a:solidFill>
              </a:rPr>
              <a:t>2.	Опосредованно, когда предмет взятки взяткополучателем либо внешне вообще не получается, либо получается после предварительного совершения с ним ряда операций.</a:t>
            </a:r>
            <a:endParaRPr lang="ru-RU" sz="2400" b="1" dirty="0">
              <a:solidFill>
                <a:srgbClr val="FFC000"/>
              </a:solidFill>
            </a:endParaRPr>
          </a:p>
        </p:txBody>
      </p:sp>
    </p:spTree>
    <p:extLst>
      <p:ext uri="{BB962C8B-B14F-4D97-AF65-F5344CB8AC3E}">
        <p14:creationId xmlns:p14="http://schemas.microsoft.com/office/powerpoint/2010/main" val="2377925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836712"/>
            <a:ext cx="8208912" cy="3970318"/>
          </a:xfrm>
          <a:prstGeom prst="rect">
            <a:avLst/>
          </a:prstGeom>
        </p:spPr>
        <p:txBody>
          <a:bodyPr wrap="square">
            <a:spAutoFit/>
          </a:bodyPr>
          <a:lstStyle/>
          <a:p>
            <a:r>
              <a:rPr lang="ru-RU" sz="2800" b="1" dirty="0" smtClean="0">
                <a:solidFill>
                  <a:srgbClr val="FFC000"/>
                </a:solidFill>
              </a:rPr>
              <a:t>Проведенное исследование уголовных дел о взяточничестве показало, что в качестве места получения предмета взятки выступали: рабочий кабинет по 55% дел; иное место по 45% дел, преимущественно на улице, (при этом конкретное место и время встречи всегда называл взяткополучатель). При это какой-либо инициативы в выборе места передачи взятки взяткодатель не проявил ни по одному из изученных уголовных дел.</a:t>
            </a:r>
            <a:endParaRPr lang="ru-RU" sz="2800" b="1" dirty="0">
              <a:solidFill>
                <a:srgbClr val="FFC000"/>
              </a:solidFill>
            </a:endParaRPr>
          </a:p>
        </p:txBody>
      </p:sp>
    </p:spTree>
    <p:extLst>
      <p:ext uri="{BB962C8B-B14F-4D97-AF65-F5344CB8AC3E}">
        <p14:creationId xmlns:p14="http://schemas.microsoft.com/office/powerpoint/2010/main" val="1387737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1015663"/>
          </a:xfrm>
          <a:prstGeom prst="rect">
            <a:avLst/>
          </a:prstGeom>
        </p:spPr>
        <p:txBody>
          <a:bodyPr wrap="square">
            <a:spAutoFit/>
          </a:bodyPr>
          <a:lstStyle/>
          <a:p>
            <a:r>
              <a:rPr lang="ru-RU" sz="2000" b="1" dirty="0" smtClean="0">
                <a:solidFill>
                  <a:srgbClr val="FFC000"/>
                </a:solidFill>
              </a:rPr>
              <a:t>В соответствии с Федеральным законом от 25 декабря 2008 г. № 273-ФЗ </a:t>
            </a:r>
          </a:p>
          <a:p>
            <a:r>
              <a:rPr lang="ru-RU" sz="2000" b="1" dirty="0" smtClean="0">
                <a:solidFill>
                  <a:srgbClr val="FFC000"/>
                </a:solidFill>
              </a:rPr>
              <a:t>«О противодействии коррупции», под коррупцией понимается следующие сложные социальные явления:</a:t>
            </a:r>
            <a:endParaRPr lang="ru-RU" sz="2000" b="1" dirty="0">
              <a:solidFill>
                <a:srgbClr val="FFC000"/>
              </a:solidFill>
            </a:endParaRPr>
          </a:p>
        </p:txBody>
      </p:sp>
      <p:sp>
        <p:nvSpPr>
          <p:cNvPr id="3" name="Прямоугольник 2"/>
          <p:cNvSpPr/>
          <p:nvPr/>
        </p:nvSpPr>
        <p:spPr>
          <a:xfrm>
            <a:off x="539552" y="1595055"/>
            <a:ext cx="8136904" cy="4524315"/>
          </a:xfrm>
          <a:prstGeom prst="rect">
            <a:avLst/>
          </a:prstGeom>
        </p:spPr>
        <p:txBody>
          <a:bodyPr wrap="square">
            <a:spAutoFit/>
          </a:bodyPr>
          <a:lstStyle/>
          <a:p>
            <a:r>
              <a:rPr lang="ru-RU" sz="2400" b="1" dirty="0" smtClean="0">
                <a:solidFill>
                  <a:srgbClr val="FFC000"/>
                </a:solidFill>
              </a:rPr>
              <a:t>а)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a:t>
            </a:r>
          </a:p>
          <a:p>
            <a:r>
              <a:rPr lang="ru-RU" sz="2400" b="1" dirty="0" smtClean="0">
                <a:solidFill>
                  <a:srgbClr val="FFC000"/>
                </a:solidFill>
              </a:rPr>
              <a:t>б) совершение аналогичных деяний от имени или в интересах юридического лица.</a:t>
            </a:r>
            <a:endParaRPr lang="ru-RU" sz="2400" b="1" dirty="0">
              <a:solidFill>
                <a:srgbClr val="FFC000"/>
              </a:solidFill>
            </a:endParaRPr>
          </a:p>
        </p:txBody>
      </p:sp>
    </p:spTree>
    <p:extLst>
      <p:ext uri="{BB962C8B-B14F-4D97-AF65-F5344CB8AC3E}">
        <p14:creationId xmlns:p14="http://schemas.microsoft.com/office/powerpoint/2010/main" val="3358147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2625" y="620688"/>
            <a:ext cx="8352928" cy="4524315"/>
          </a:xfrm>
          <a:prstGeom prst="rect">
            <a:avLst/>
          </a:prstGeom>
        </p:spPr>
        <p:txBody>
          <a:bodyPr wrap="square">
            <a:spAutoFit/>
          </a:bodyPr>
          <a:lstStyle/>
          <a:p>
            <a:r>
              <a:rPr lang="ru-RU" sz="2400" b="1" dirty="0" smtClean="0">
                <a:solidFill>
                  <a:srgbClr val="FFC000"/>
                </a:solidFill>
              </a:rPr>
              <a:t>Время совершения преступления традиционно является одним из оснований для классификаций взяточничества.</a:t>
            </a:r>
          </a:p>
          <a:p>
            <a:r>
              <a:rPr lang="ru-RU" sz="2400" b="1" dirty="0" smtClean="0">
                <a:solidFill>
                  <a:srgbClr val="FFC000"/>
                </a:solidFill>
              </a:rPr>
              <a:t>По времени приема-передачи предмета взятки следует выделять взятки:</a:t>
            </a:r>
          </a:p>
          <a:p>
            <a:r>
              <a:rPr lang="ru-RU" sz="2400" b="1" dirty="0" smtClean="0">
                <a:solidFill>
                  <a:srgbClr val="FFC000"/>
                </a:solidFill>
              </a:rPr>
              <a:t>1.	За совершение определенных действий (бездействия) до получения взяткодателем интересующего его блага:</a:t>
            </a:r>
          </a:p>
          <a:p>
            <a:r>
              <a:rPr lang="ru-RU" sz="2400" b="1" dirty="0" smtClean="0">
                <a:solidFill>
                  <a:srgbClr val="FFC000"/>
                </a:solidFill>
              </a:rPr>
              <a:t>а)	до совершения действия (бездействия), в том числе :</a:t>
            </a:r>
          </a:p>
          <a:p>
            <a:r>
              <a:rPr lang="ru-RU" sz="2400" b="1" dirty="0" smtClean="0">
                <a:solidFill>
                  <a:srgbClr val="FFC000"/>
                </a:solidFill>
              </a:rPr>
              <a:t>-за совершение законных действий(бездействия);</a:t>
            </a:r>
          </a:p>
          <a:p>
            <a:r>
              <a:rPr lang="ru-RU" sz="2400" b="1" dirty="0" smtClean="0">
                <a:solidFill>
                  <a:srgbClr val="FFC000"/>
                </a:solidFill>
              </a:rPr>
              <a:t>- за совершение незаконных действий.</a:t>
            </a:r>
          </a:p>
          <a:p>
            <a:r>
              <a:rPr lang="ru-RU" sz="2400" b="1" dirty="0" smtClean="0">
                <a:solidFill>
                  <a:srgbClr val="FFC000"/>
                </a:solidFill>
              </a:rPr>
              <a:t>б)	После совершения взяткополучателем действия (бездействия), но до получения взяткополучателем блага, равно при совершении законных или незаконных действий. </a:t>
            </a:r>
            <a:endParaRPr lang="ru-RU" sz="2400" b="1" dirty="0">
              <a:solidFill>
                <a:srgbClr val="FFC000"/>
              </a:solidFill>
            </a:endParaRPr>
          </a:p>
        </p:txBody>
      </p:sp>
    </p:spTree>
    <p:extLst>
      <p:ext uri="{BB962C8B-B14F-4D97-AF65-F5344CB8AC3E}">
        <p14:creationId xmlns:p14="http://schemas.microsoft.com/office/powerpoint/2010/main" val="39105270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556792"/>
            <a:ext cx="7848872" cy="2246769"/>
          </a:xfrm>
          <a:prstGeom prst="rect">
            <a:avLst/>
          </a:prstGeom>
        </p:spPr>
        <p:txBody>
          <a:bodyPr wrap="square">
            <a:spAutoFit/>
          </a:bodyPr>
          <a:lstStyle/>
          <a:p>
            <a:r>
              <a:rPr lang="ru-RU" sz="2800" b="1" dirty="0" smtClean="0">
                <a:solidFill>
                  <a:srgbClr val="FFC000"/>
                </a:solidFill>
              </a:rPr>
              <a:t>2.	Взятка передается после получения желаемого блага и после совершения действия (бездействия) взяткополучателем за: </a:t>
            </a:r>
          </a:p>
          <a:p>
            <a:r>
              <a:rPr lang="ru-RU" sz="2800" b="1" dirty="0" smtClean="0">
                <a:solidFill>
                  <a:srgbClr val="FFC000"/>
                </a:solidFill>
              </a:rPr>
              <a:t>- совершение законных действий (бездействия);</a:t>
            </a:r>
          </a:p>
          <a:p>
            <a:r>
              <a:rPr lang="ru-RU" sz="2800" b="1" dirty="0" smtClean="0">
                <a:solidFill>
                  <a:srgbClr val="FFC000"/>
                </a:solidFill>
              </a:rPr>
              <a:t>-	за совершение незаконных действий.</a:t>
            </a:r>
            <a:endParaRPr lang="ru-RU" sz="2800" b="1" dirty="0">
              <a:solidFill>
                <a:srgbClr val="FFC000"/>
              </a:solidFill>
            </a:endParaRPr>
          </a:p>
        </p:txBody>
      </p:sp>
    </p:spTree>
    <p:extLst>
      <p:ext uri="{BB962C8B-B14F-4D97-AF65-F5344CB8AC3E}">
        <p14:creationId xmlns:p14="http://schemas.microsoft.com/office/powerpoint/2010/main" val="2120283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80920" cy="4524315"/>
          </a:xfrm>
          <a:prstGeom prst="rect">
            <a:avLst/>
          </a:prstGeom>
        </p:spPr>
        <p:txBody>
          <a:bodyPr wrap="square">
            <a:spAutoFit/>
          </a:bodyPr>
          <a:lstStyle/>
          <a:p>
            <a:r>
              <a:rPr lang="ru-RU" sz="2400" b="1" dirty="0" smtClean="0">
                <a:solidFill>
                  <a:srgbClr val="FFC000"/>
                </a:solidFill>
              </a:rPr>
              <a:t>3. Передача взятки не связана с конкретными действиями и благами (так называемые «безусловные взятки»), к которым относится, прежде всего, тотальный подкуп, как одно их ярчайших проявлений коррупции, когда взятка платится лицу регулярно, без предъявления встречных требований на тот случай, если в участии указанного должностного лица возникнет необходимость, он оказал необходимое содействие. К этому же разряду взяток мы предлагаем относить и взятки за общее покровительство и попустительство по службе, поскольку взяткодатель заинтересован платить, чтобы иметь надежную «страховку» в нужном случае, который может представиться, а может и не представиться.</a:t>
            </a:r>
            <a:endParaRPr lang="ru-RU" sz="2400" b="1" dirty="0">
              <a:solidFill>
                <a:srgbClr val="FFC000"/>
              </a:solidFill>
            </a:endParaRPr>
          </a:p>
        </p:txBody>
      </p:sp>
    </p:spTree>
    <p:extLst>
      <p:ext uri="{BB962C8B-B14F-4D97-AF65-F5344CB8AC3E}">
        <p14:creationId xmlns:p14="http://schemas.microsoft.com/office/powerpoint/2010/main" val="11580657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5262979"/>
          </a:xfrm>
          <a:prstGeom prst="rect">
            <a:avLst/>
          </a:prstGeom>
        </p:spPr>
        <p:txBody>
          <a:bodyPr wrap="square">
            <a:spAutoFit/>
          </a:bodyPr>
          <a:lstStyle/>
          <a:p>
            <a:r>
              <a:rPr lang="ru-RU" sz="2400" b="1" dirty="0" smtClean="0">
                <a:solidFill>
                  <a:srgbClr val="FFC000"/>
                </a:solidFill>
              </a:rPr>
              <a:t>Время совершения указанного преступления может быть установлено абсолютное (дата и час или временной период) и относительное (относительно какого-либо факта или события). В каждом случае должно быть детально проверено алиби взяткополучателя или взяткодателя на тот момент. Необходимо проверить также, установлены ли  по делу  место  и  время  совершения  всех  иных действий (бездействия),  входящих в  систему деятельности субъектов  преступления, образующую способ взяточничества, для усиления доказательственной базы в суде. Кроме того, в материалах дела должен быть зафиксирован не только адрес, по  которому происходила передача взятки, но и характеристика,  описание помещения либо местности, детали, которые не могут быть известны тем лицам, которые не были в нем.</a:t>
            </a:r>
            <a:endParaRPr lang="ru-RU" sz="2400" b="1" dirty="0">
              <a:solidFill>
                <a:srgbClr val="FFC000"/>
              </a:solidFill>
            </a:endParaRPr>
          </a:p>
        </p:txBody>
      </p:sp>
    </p:spTree>
    <p:extLst>
      <p:ext uri="{BB962C8B-B14F-4D97-AF65-F5344CB8AC3E}">
        <p14:creationId xmlns:p14="http://schemas.microsoft.com/office/powerpoint/2010/main" val="1483390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2028617"/>
            <a:ext cx="7992888" cy="1077218"/>
          </a:xfrm>
          <a:prstGeom prst="rect">
            <a:avLst/>
          </a:prstGeom>
        </p:spPr>
        <p:txBody>
          <a:bodyPr wrap="square">
            <a:spAutoFit/>
          </a:bodyPr>
          <a:lstStyle/>
          <a:p>
            <a:pPr algn="ctr"/>
            <a:r>
              <a:rPr lang="ru-RU" sz="3200" b="1" dirty="0" smtClean="0">
                <a:solidFill>
                  <a:srgbClr val="FFC000"/>
                </a:solidFill>
              </a:rPr>
              <a:t>4. Особенности личности субъектов коррупционных преступлений</a:t>
            </a:r>
            <a:endParaRPr lang="ru-RU" sz="3200" b="1" dirty="0">
              <a:solidFill>
                <a:srgbClr val="FFC000"/>
              </a:solidFill>
            </a:endParaRPr>
          </a:p>
        </p:txBody>
      </p:sp>
    </p:spTree>
    <p:extLst>
      <p:ext uri="{BB962C8B-B14F-4D97-AF65-F5344CB8AC3E}">
        <p14:creationId xmlns:p14="http://schemas.microsoft.com/office/powerpoint/2010/main" val="241553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2304" y="836712"/>
            <a:ext cx="8208912" cy="4401205"/>
          </a:xfrm>
          <a:prstGeom prst="rect">
            <a:avLst/>
          </a:prstGeom>
        </p:spPr>
        <p:txBody>
          <a:bodyPr wrap="square">
            <a:spAutoFit/>
          </a:bodyPr>
          <a:lstStyle/>
          <a:p>
            <a:r>
              <a:rPr lang="ru-RU" sz="2800" b="1" dirty="0" smtClean="0">
                <a:solidFill>
                  <a:srgbClr val="FFC000"/>
                </a:solidFill>
              </a:rPr>
              <a:t> Взяткополучатель - это всегда должностное лицо, правовой статус которого должен быть установлен материалами уголовного дела. Определяя понятие должностного лица в примечании к ст. 285 УК РФ, законодатель исходил одновременно из нескольких критериев: из характера и оснований выполняемых функций (выполняются постоянно, временно либо по специальному полномочию) и вида органа, в котором лицо несет государственную или муниципальную службу.</a:t>
            </a:r>
            <a:endParaRPr lang="ru-RU" sz="2800" b="1" dirty="0">
              <a:solidFill>
                <a:srgbClr val="FFC000"/>
              </a:solidFill>
            </a:endParaRPr>
          </a:p>
        </p:txBody>
      </p:sp>
    </p:spTree>
    <p:extLst>
      <p:ext uri="{BB962C8B-B14F-4D97-AF65-F5344CB8AC3E}">
        <p14:creationId xmlns:p14="http://schemas.microsoft.com/office/powerpoint/2010/main" val="25527839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124744"/>
            <a:ext cx="7848872" cy="2677656"/>
          </a:xfrm>
          <a:prstGeom prst="rect">
            <a:avLst/>
          </a:prstGeom>
        </p:spPr>
        <p:txBody>
          <a:bodyPr wrap="square">
            <a:spAutoFit/>
          </a:bodyPr>
          <a:lstStyle/>
          <a:p>
            <a:r>
              <a:rPr lang="ru-RU" sz="2400" b="1" dirty="0" smtClean="0">
                <a:solidFill>
                  <a:srgbClr val="FFC000"/>
                </a:solidFill>
              </a:rPr>
              <a:t>Как следует из текста закона, должностным лицом признается представитель власти или лицо, выполняющее организационно-распорядительные либо административные функции в государственных органах, органах местного самоуправления, государственных и    муниципальных учреждениях,   а   также   в   Вооруженных   Силах   РФ, других   войсках   и формированиях РФ.</a:t>
            </a:r>
            <a:endParaRPr lang="ru-RU" sz="2400" b="1" dirty="0">
              <a:solidFill>
                <a:srgbClr val="FFC000"/>
              </a:solidFill>
            </a:endParaRPr>
          </a:p>
        </p:txBody>
      </p:sp>
    </p:spTree>
    <p:extLst>
      <p:ext uri="{BB962C8B-B14F-4D97-AF65-F5344CB8AC3E}">
        <p14:creationId xmlns:p14="http://schemas.microsoft.com/office/powerpoint/2010/main" val="10616515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276" y="404664"/>
            <a:ext cx="8352928" cy="1200329"/>
          </a:xfrm>
          <a:prstGeom prst="rect">
            <a:avLst/>
          </a:prstGeom>
        </p:spPr>
        <p:txBody>
          <a:bodyPr wrap="square">
            <a:spAutoFit/>
          </a:bodyPr>
          <a:lstStyle/>
          <a:p>
            <a:r>
              <a:rPr lang="ru-RU" sz="2400" b="1" dirty="0" smtClean="0">
                <a:solidFill>
                  <a:srgbClr val="FFC000"/>
                </a:solidFill>
              </a:rPr>
              <a:t>Таким образом, в зависимости от характера выполняемых функций можно выделить две группы возможных субъектов получения взятки. </a:t>
            </a:r>
            <a:endParaRPr lang="ru-RU" sz="2400" b="1" dirty="0">
              <a:solidFill>
                <a:srgbClr val="FFC000"/>
              </a:solidFill>
            </a:endParaRPr>
          </a:p>
        </p:txBody>
      </p:sp>
      <p:sp>
        <p:nvSpPr>
          <p:cNvPr id="3" name="Прямоугольник 2"/>
          <p:cNvSpPr/>
          <p:nvPr/>
        </p:nvSpPr>
        <p:spPr>
          <a:xfrm>
            <a:off x="251520" y="1720840"/>
            <a:ext cx="8352928" cy="1938992"/>
          </a:xfrm>
          <a:prstGeom prst="rect">
            <a:avLst/>
          </a:prstGeom>
        </p:spPr>
        <p:txBody>
          <a:bodyPr wrap="square">
            <a:spAutoFit/>
          </a:bodyPr>
          <a:lstStyle/>
          <a:p>
            <a:r>
              <a:rPr lang="ru-RU" sz="2400" b="1" dirty="0" smtClean="0">
                <a:solidFill>
                  <a:srgbClr val="FFC000"/>
                </a:solidFill>
              </a:rPr>
              <a:t>К первой из них относятся представители власти, т.е. лица, осуществляющие законодательную, судебную или исполнительную власть, а также работники правоохранительных, надзорных или контролирующих органов.</a:t>
            </a:r>
            <a:endParaRPr lang="ru-RU" sz="2400" b="1" dirty="0">
              <a:solidFill>
                <a:srgbClr val="FFC000"/>
              </a:solidFill>
            </a:endParaRPr>
          </a:p>
        </p:txBody>
      </p:sp>
      <p:sp>
        <p:nvSpPr>
          <p:cNvPr id="4" name="Прямоугольник 3"/>
          <p:cNvSpPr/>
          <p:nvPr/>
        </p:nvSpPr>
        <p:spPr>
          <a:xfrm>
            <a:off x="404276" y="3655818"/>
            <a:ext cx="8200172" cy="2308324"/>
          </a:xfrm>
          <a:prstGeom prst="rect">
            <a:avLst/>
          </a:prstGeom>
        </p:spPr>
        <p:txBody>
          <a:bodyPr wrap="square">
            <a:spAutoFit/>
          </a:bodyPr>
          <a:lstStyle/>
          <a:p>
            <a:r>
              <a:rPr lang="ru-RU" sz="2400" b="1" dirty="0" smtClean="0">
                <a:solidFill>
                  <a:srgbClr val="FFC000"/>
                </a:solidFill>
              </a:rPr>
              <a:t>Вторую группу субъектов получения взятки образуют лица, на которые возложено	выполнение	организационно-распорядительных либо административных функций в государственных органах, органах местного самоуправления, государственных и муниципальных учреждениях, а также в Вооруженных Силах РФ, других войсках и формированиях РФ.</a:t>
            </a:r>
            <a:endParaRPr lang="ru-RU" sz="2400" b="1" dirty="0">
              <a:solidFill>
                <a:srgbClr val="FFC000"/>
              </a:solidFill>
            </a:endParaRPr>
          </a:p>
        </p:txBody>
      </p:sp>
    </p:spTree>
    <p:extLst>
      <p:ext uri="{BB962C8B-B14F-4D97-AF65-F5344CB8AC3E}">
        <p14:creationId xmlns:p14="http://schemas.microsoft.com/office/powerpoint/2010/main" val="41155471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8136904" cy="3046988"/>
          </a:xfrm>
          <a:prstGeom prst="rect">
            <a:avLst/>
          </a:prstGeom>
        </p:spPr>
        <p:txBody>
          <a:bodyPr wrap="square">
            <a:spAutoFit/>
          </a:bodyPr>
          <a:lstStyle/>
          <a:p>
            <a:r>
              <a:rPr lang="ru-RU" sz="2400" b="1" dirty="0" smtClean="0">
                <a:solidFill>
                  <a:srgbClr val="FFC000"/>
                </a:solidFill>
              </a:rPr>
              <a:t>Основным признаком для отнесения работников государственных и муниципальных учреждений к категории должностных лиц как субъектов совершения взяточничества является обладание правом совершать по службе юридически значимые действия, способные играть роль юридических фактов, порождать, изменять или прекращать правовые отношения. Такие действия имеют организационно-распорядительный характер.</a:t>
            </a:r>
            <a:endParaRPr lang="ru-RU" sz="2400" b="1" dirty="0">
              <a:solidFill>
                <a:srgbClr val="FFC000"/>
              </a:solidFill>
            </a:endParaRPr>
          </a:p>
        </p:txBody>
      </p:sp>
    </p:spTree>
    <p:extLst>
      <p:ext uri="{BB962C8B-B14F-4D97-AF65-F5344CB8AC3E}">
        <p14:creationId xmlns:p14="http://schemas.microsoft.com/office/powerpoint/2010/main" val="25624680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3763" y="1196752"/>
            <a:ext cx="7992888" cy="3108543"/>
          </a:xfrm>
          <a:prstGeom prst="rect">
            <a:avLst/>
          </a:prstGeom>
        </p:spPr>
        <p:txBody>
          <a:bodyPr wrap="square">
            <a:spAutoFit/>
          </a:bodyPr>
          <a:lstStyle/>
          <a:p>
            <a:r>
              <a:rPr lang="ru-RU" sz="2800" b="1" dirty="0" smtClean="0">
                <a:solidFill>
                  <a:srgbClr val="FFC000"/>
                </a:solidFill>
              </a:rPr>
              <a:t>Проведенный анализ уголовных дел о взяточничестве показывает, что взяткополучателями выступали:  сотрудники правоохранительных органов по   76 % уголовных дел; государственные служащие по 19 % уголовных дел; муниципальные служащие по 5 % уголовных дел.</a:t>
            </a:r>
            <a:endParaRPr lang="ru-RU" sz="2800" b="1" dirty="0">
              <a:solidFill>
                <a:srgbClr val="FFC000"/>
              </a:solidFill>
            </a:endParaRPr>
          </a:p>
        </p:txBody>
      </p:sp>
    </p:spTree>
    <p:extLst>
      <p:ext uri="{BB962C8B-B14F-4D97-AF65-F5344CB8AC3E}">
        <p14:creationId xmlns:p14="http://schemas.microsoft.com/office/powerpoint/2010/main" val="303498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28343"/>
            <a:ext cx="8208912" cy="4524315"/>
          </a:xfrm>
          <a:prstGeom prst="rect">
            <a:avLst/>
          </a:prstGeom>
        </p:spPr>
        <p:txBody>
          <a:bodyPr wrap="square">
            <a:spAutoFit/>
          </a:bodyPr>
          <a:lstStyle/>
          <a:p>
            <a:r>
              <a:rPr lang="ru-RU" sz="2400" b="1" dirty="0" smtClean="0">
                <a:solidFill>
                  <a:srgbClr val="FFC000"/>
                </a:solidFill>
              </a:rPr>
              <a:t>Коррупция не является самостоятельным преступлением, а охватывает несколько должностных и экономических преступлений: взяточничество, служебный подлог, злоупотребление и превышение должностных полномочий.</a:t>
            </a:r>
          </a:p>
          <a:p>
            <a:r>
              <a:rPr lang="ru-RU" sz="2400" b="1" dirty="0" smtClean="0">
                <a:solidFill>
                  <a:srgbClr val="FFC000"/>
                </a:solidFill>
              </a:rPr>
              <a:t>Ядром коррупции является взяточничество.</a:t>
            </a:r>
          </a:p>
          <a:p>
            <a:r>
              <a:rPr lang="ru-RU" sz="2400" b="1" dirty="0" smtClean="0">
                <a:solidFill>
                  <a:srgbClr val="FFC000"/>
                </a:solidFill>
              </a:rPr>
              <a:t>К завуалированным формам коррупции относятся: лоббизм, протекционизм, взносы на политические цели, инвестирование коммерческих структур за счет госбюджета, незаконный перевод госимущества в акционерные общества, использование связей преступных сообществ, переход политических лидеров и государственных чиновников на руководящие должности различных корпораций и холдингов.</a:t>
            </a:r>
            <a:endParaRPr lang="ru-RU" sz="2400" b="1" dirty="0">
              <a:solidFill>
                <a:srgbClr val="FFC000"/>
              </a:solidFill>
            </a:endParaRPr>
          </a:p>
        </p:txBody>
      </p:sp>
    </p:spTree>
    <p:extLst>
      <p:ext uri="{BB962C8B-B14F-4D97-AF65-F5344CB8AC3E}">
        <p14:creationId xmlns:p14="http://schemas.microsoft.com/office/powerpoint/2010/main" val="38405421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836712"/>
            <a:ext cx="8064896" cy="3970318"/>
          </a:xfrm>
          <a:prstGeom prst="rect">
            <a:avLst/>
          </a:prstGeom>
        </p:spPr>
        <p:txBody>
          <a:bodyPr wrap="square">
            <a:spAutoFit/>
          </a:bodyPr>
          <a:lstStyle/>
          <a:p>
            <a:r>
              <a:rPr lang="ru-RU" sz="2800" b="1" dirty="0" smtClean="0">
                <a:solidFill>
                  <a:srgbClr val="FFC000"/>
                </a:solidFill>
              </a:rPr>
              <a:t>Проведенное исследование показывает, что наибольшую криминальную активность проявляют лица в возрасте от 30 до 49 лет. При этом заметна тенденция к омоложению преступников - на втором месте по криминальной активности стоит возрастная группа от 25 до 29 лет, на третьем - от 18 до 24 лет. Наименее криминально активными можно считать возрастные группы от 50 лет и старше, а также группы мужчин от 60 и женщин от 55 лет и старше.</a:t>
            </a:r>
            <a:endParaRPr lang="ru-RU" sz="2800" b="1" dirty="0">
              <a:solidFill>
                <a:srgbClr val="FFC000"/>
              </a:solidFill>
            </a:endParaRPr>
          </a:p>
        </p:txBody>
      </p:sp>
    </p:spTree>
    <p:extLst>
      <p:ext uri="{BB962C8B-B14F-4D97-AF65-F5344CB8AC3E}">
        <p14:creationId xmlns:p14="http://schemas.microsoft.com/office/powerpoint/2010/main" val="10955654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556792"/>
            <a:ext cx="6768752" cy="2308324"/>
          </a:xfrm>
          <a:prstGeom prst="rect">
            <a:avLst/>
          </a:prstGeom>
        </p:spPr>
        <p:txBody>
          <a:bodyPr wrap="square">
            <a:spAutoFit/>
          </a:bodyPr>
          <a:lstStyle/>
          <a:p>
            <a:r>
              <a:rPr lang="ru-RU" sz="2400" b="1" dirty="0" smtClean="0">
                <a:solidFill>
                  <a:srgbClr val="FFC000"/>
                </a:solidFill>
              </a:rPr>
              <a:t>Возраст взяткополучателя имеет непосредственную связь с предметом взятки. Анализ судебно-следственной практики показывает, что для разных возрастных категорий взяткополучателей характерны разные виды предметов взятки. </a:t>
            </a:r>
            <a:endParaRPr lang="ru-RU" sz="2400" b="1" dirty="0">
              <a:solidFill>
                <a:srgbClr val="FFC000"/>
              </a:solidFill>
            </a:endParaRPr>
          </a:p>
        </p:txBody>
      </p:sp>
    </p:spTree>
    <p:extLst>
      <p:ext uri="{BB962C8B-B14F-4D97-AF65-F5344CB8AC3E}">
        <p14:creationId xmlns:p14="http://schemas.microsoft.com/office/powerpoint/2010/main" val="30228781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412776"/>
            <a:ext cx="7128792" cy="2677656"/>
          </a:xfrm>
          <a:prstGeom prst="rect">
            <a:avLst/>
          </a:prstGeom>
        </p:spPr>
        <p:txBody>
          <a:bodyPr wrap="square">
            <a:spAutoFit/>
          </a:bodyPr>
          <a:lstStyle/>
          <a:p>
            <a:r>
              <a:rPr lang="ru-RU" sz="2400" b="1" dirty="0" smtClean="0">
                <a:solidFill>
                  <a:srgbClr val="FFC000"/>
                </a:solidFill>
              </a:rPr>
              <a:t>Вторым участником такого преступления как взяточничество является лицо, передающее взятку, т.е. взяткодатель. С точки зрения закона для квалификации его действий не имеет значения его должностное положение, достаточно наличие двух критериев: достижение 16-летнего возраста и вменяемость лица. </a:t>
            </a:r>
            <a:endParaRPr lang="ru-RU" sz="2400" b="1" dirty="0">
              <a:solidFill>
                <a:srgbClr val="FFC000"/>
              </a:solidFill>
            </a:endParaRPr>
          </a:p>
        </p:txBody>
      </p:sp>
    </p:spTree>
    <p:extLst>
      <p:ext uri="{BB962C8B-B14F-4D97-AF65-F5344CB8AC3E}">
        <p14:creationId xmlns:p14="http://schemas.microsoft.com/office/powerpoint/2010/main" val="7689211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8183" y="980728"/>
            <a:ext cx="8424936" cy="4401205"/>
          </a:xfrm>
          <a:prstGeom prst="rect">
            <a:avLst/>
          </a:prstGeom>
        </p:spPr>
        <p:txBody>
          <a:bodyPr wrap="square">
            <a:spAutoFit/>
          </a:bodyPr>
          <a:lstStyle/>
          <a:p>
            <a:r>
              <a:rPr lang="ru-RU" sz="2000" b="1" dirty="0" smtClean="0">
                <a:solidFill>
                  <a:srgbClr val="FFC000"/>
                </a:solidFill>
              </a:rPr>
              <a:t>По результатам проведенного нами анализа уголовных дел о взяточничестве можно сделать следующий вывод. Чаще всего взятку передавали лица, участвующие в осуществлении предпринимательской и иной экономической деятельности. 48 % взяткодателей составили частные предприниматели и представители юридического лица, действующие в его интересах и по поручению. Второе место занимают частные лица (в 26% случаях от общего числа изученных дел), далее следуют лица, подозреваемые и обвиняемые в совершении преступления (14 % случаев) или административного правонарушения (12 %). Таким образом, можно сделать вывод, что более четверти всех взяток передавалось для решения задач, связанных с осуществлением предпринимательской деятельности, что необходимо учитывать, прежде всего, при прогнозировании версий защиты, выборе тактики следственных действий, определении предмета доказывания и прогнозировании позиции взяткодателя в ходе судебного следствия.</a:t>
            </a:r>
            <a:endParaRPr lang="ru-RU" sz="2000" b="1" dirty="0">
              <a:solidFill>
                <a:srgbClr val="FFC000"/>
              </a:solidFill>
            </a:endParaRPr>
          </a:p>
        </p:txBody>
      </p:sp>
    </p:spTree>
    <p:extLst>
      <p:ext uri="{BB962C8B-B14F-4D97-AF65-F5344CB8AC3E}">
        <p14:creationId xmlns:p14="http://schemas.microsoft.com/office/powerpoint/2010/main" val="1671853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900" y="980728"/>
            <a:ext cx="8136904" cy="3416320"/>
          </a:xfrm>
          <a:prstGeom prst="rect">
            <a:avLst/>
          </a:prstGeom>
        </p:spPr>
        <p:txBody>
          <a:bodyPr wrap="square">
            <a:spAutoFit/>
          </a:bodyPr>
          <a:lstStyle/>
          <a:p>
            <a:r>
              <a:rPr lang="ru-RU" sz="2400" b="1" dirty="0" smtClean="0">
                <a:solidFill>
                  <a:srgbClr val="FFC000"/>
                </a:solidFill>
              </a:rPr>
              <a:t>Взяткодатель играет активную роль не только при совершении преступления, но и в последующем. Анализ практики показывает, что чаще всего именно он становится источником информации о совершенном преступлении. Так, 80% изученных уголовных дел были возбуждены по заявлению взяткодателей по факту требования или вымогательства у них незаконного вознаграждения. </a:t>
            </a:r>
          </a:p>
          <a:p>
            <a:r>
              <a:rPr lang="ru-RU" sz="2400" b="1" dirty="0" smtClean="0">
                <a:solidFill>
                  <a:srgbClr val="FFC000"/>
                </a:solidFill>
              </a:rPr>
              <a:t>В связи с этим перед следствием стоит задача тщательного исследования личности заявителя. </a:t>
            </a:r>
            <a:endParaRPr lang="ru-RU" sz="2400" b="1" dirty="0">
              <a:solidFill>
                <a:srgbClr val="FFC000"/>
              </a:solidFill>
            </a:endParaRPr>
          </a:p>
        </p:txBody>
      </p:sp>
    </p:spTree>
    <p:extLst>
      <p:ext uri="{BB962C8B-B14F-4D97-AF65-F5344CB8AC3E}">
        <p14:creationId xmlns:p14="http://schemas.microsoft.com/office/powerpoint/2010/main" val="20382506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424936" cy="3785652"/>
          </a:xfrm>
          <a:prstGeom prst="rect">
            <a:avLst/>
          </a:prstGeom>
        </p:spPr>
        <p:txBody>
          <a:bodyPr wrap="square">
            <a:spAutoFit/>
          </a:bodyPr>
          <a:lstStyle/>
          <a:p>
            <a:r>
              <a:rPr lang="ru-RU" sz="2400" b="1" dirty="0" smtClean="0">
                <a:solidFill>
                  <a:srgbClr val="FFC000"/>
                </a:solidFill>
              </a:rPr>
              <a:t>Психическую деятельность субъектов взяточничества образуют цели и мотивация поведения, обусловленная индивидуальными потребностями и обусловившая принятие решений, самооценка и др. Мы полагаем, что именно психическая деятельность субъектов взяточничества должна быть наиболее полно изучена, поскольку она объясняет побудительные мотивы, толкающие личность на совершение этого преступления. В свою очередь выяснение этих побудительных причин может способствовать и устранению оснований для коррупционных проявлений в нашем обществе. </a:t>
            </a:r>
            <a:endParaRPr lang="ru-RU" sz="2400" b="1" dirty="0">
              <a:solidFill>
                <a:srgbClr val="FFC000"/>
              </a:solidFill>
            </a:endParaRPr>
          </a:p>
        </p:txBody>
      </p:sp>
    </p:spTree>
    <p:extLst>
      <p:ext uri="{BB962C8B-B14F-4D97-AF65-F5344CB8AC3E}">
        <p14:creationId xmlns:p14="http://schemas.microsoft.com/office/powerpoint/2010/main" val="4185870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280920" cy="1200329"/>
          </a:xfrm>
          <a:prstGeom prst="rect">
            <a:avLst/>
          </a:prstGeom>
        </p:spPr>
        <p:txBody>
          <a:bodyPr wrap="square">
            <a:spAutoFit/>
          </a:bodyPr>
          <a:lstStyle/>
          <a:p>
            <a:r>
              <a:rPr lang="ru-RU" sz="2400" b="1" dirty="0" smtClean="0">
                <a:solidFill>
                  <a:srgbClr val="FFC000"/>
                </a:solidFill>
              </a:rPr>
              <a:t>Цели и мотивы взяткодателя могут быть сложнее и разнообразнее -прежде всего они могут быть законными и незаконными. </a:t>
            </a:r>
            <a:endParaRPr lang="ru-RU" sz="2400" b="1" dirty="0">
              <a:solidFill>
                <a:srgbClr val="FFC000"/>
              </a:solidFill>
            </a:endParaRPr>
          </a:p>
        </p:txBody>
      </p:sp>
      <p:sp>
        <p:nvSpPr>
          <p:cNvPr id="3" name="Прямоугольник 2"/>
          <p:cNvSpPr/>
          <p:nvPr/>
        </p:nvSpPr>
        <p:spPr>
          <a:xfrm>
            <a:off x="539552" y="1767006"/>
            <a:ext cx="8136904" cy="1200329"/>
          </a:xfrm>
          <a:prstGeom prst="rect">
            <a:avLst/>
          </a:prstGeom>
        </p:spPr>
        <p:txBody>
          <a:bodyPr wrap="square">
            <a:spAutoFit/>
          </a:bodyPr>
          <a:lstStyle/>
          <a:p>
            <a:r>
              <a:rPr lang="ru-RU" sz="2400" b="1" dirty="0" smtClean="0">
                <a:solidFill>
                  <a:srgbClr val="FFC000"/>
                </a:solidFill>
              </a:rPr>
              <a:t>Можно предложить следующую классификацию целей дачи взятки в зависимости от характера защищаемого передачей взятки интереса:</a:t>
            </a:r>
            <a:endParaRPr lang="ru-RU" sz="2400" b="1" dirty="0">
              <a:solidFill>
                <a:srgbClr val="FFC000"/>
              </a:solidFill>
            </a:endParaRPr>
          </a:p>
        </p:txBody>
      </p:sp>
      <p:sp>
        <p:nvSpPr>
          <p:cNvPr id="4" name="Прямоугольник 3"/>
          <p:cNvSpPr/>
          <p:nvPr/>
        </p:nvSpPr>
        <p:spPr>
          <a:xfrm>
            <a:off x="395536" y="3356992"/>
            <a:ext cx="8424936" cy="2246769"/>
          </a:xfrm>
          <a:prstGeom prst="rect">
            <a:avLst/>
          </a:prstGeom>
        </p:spPr>
        <p:txBody>
          <a:bodyPr wrap="square">
            <a:spAutoFit/>
          </a:bodyPr>
          <a:lstStyle/>
          <a:p>
            <a:r>
              <a:rPr lang="ru-RU" sz="2000" b="1" dirty="0" smtClean="0">
                <a:solidFill>
                  <a:srgbClr val="FFC000"/>
                </a:solidFill>
              </a:rPr>
              <a:t>1)	при передаче взятки лицо руководствуется только личными целями (при этом интересы третьих лиц взяткодателем во внимание фактически не</a:t>
            </a:r>
          </a:p>
          <a:p>
            <a:r>
              <a:rPr lang="ru-RU" sz="2000" b="1" dirty="0" smtClean="0">
                <a:solidFill>
                  <a:srgbClr val="FFC000"/>
                </a:solidFill>
              </a:rPr>
              <a:t>принимаются):</a:t>
            </a:r>
          </a:p>
          <a:p>
            <a:r>
              <a:rPr lang="ru-RU" sz="2000" b="1" dirty="0" smtClean="0">
                <a:solidFill>
                  <a:srgbClr val="FFC000"/>
                </a:solidFill>
              </a:rPr>
              <a:t>а) передача взятки позволяет удовлетворить интересы только взяткодателя;</a:t>
            </a:r>
          </a:p>
          <a:p>
            <a:r>
              <a:rPr lang="ru-RU" sz="2000" b="1" dirty="0" smtClean="0">
                <a:solidFill>
                  <a:srgbClr val="FFC000"/>
                </a:solidFill>
              </a:rPr>
              <a:t>б) передача взятки одновременно позволяет удовлетворить интересы также</a:t>
            </a:r>
          </a:p>
          <a:p>
            <a:r>
              <a:rPr lang="ru-RU" sz="2000" b="1" dirty="0" smtClean="0">
                <a:solidFill>
                  <a:srgbClr val="FFC000"/>
                </a:solidFill>
              </a:rPr>
              <a:t>и иных лиц (организации, в которой работает взяткодатель или которому она</a:t>
            </a:r>
          </a:p>
          <a:p>
            <a:r>
              <a:rPr lang="ru-RU" sz="2000" b="1" dirty="0" smtClean="0">
                <a:solidFill>
                  <a:srgbClr val="FFC000"/>
                </a:solidFill>
              </a:rPr>
              <a:t>принадлежит, и т.д.);</a:t>
            </a:r>
            <a:endParaRPr lang="ru-RU" sz="2000" b="1" dirty="0">
              <a:solidFill>
                <a:srgbClr val="FFC000"/>
              </a:solidFill>
            </a:endParaRPr>
          </a:p>
        </p:txBody>
      </p:sp>
    </p:spTree>
    <p:extLst>
      <p:ext uri="{BB962C8B-B14F-4D97-AF65-F5344CB8AC3E}">
        <p14:creationId xmlns:p14="http://schemas.microsoft.com/office/powerpoint/2010/main" val="14580649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20840"/>
            <a:ext cx="8136904" cy="3785652"/>
          </a:xfrm>
          <a:prstGeom prst="rect">
            <a:avLst/>
          </a:prstGeom>
        </p:spPr>
        <p:txBody>
          <a:bodyPr wrap="square">
            <a:spAutoFit/>
          </a:bodyPr>
          <a:lstStyle/>
          <a:p>
            <a:r>
              <a:rPr lang="ru-RU" sz="2400" b="1" dirty="0" smtClean="0">
                <a:solidFill>
                  <a:srgbClr val="FFC000"/>
                </a:solidFill>
              </a:rPr>
              <a:t>2)	при передаче взятки лицо ставит во главу угла интересы третьих лиц, одновременно достигая и определенных личных целей:</a:t>
            </a:r>
          </a:p>
          <a:p>
            <a:r>
              <a:rPr lang="ru-RU" sz="2400" b="1" dirty="0" smtClean="0">
                <a:solidFill>
                  <a:srgbClr val="FFC000"/>
                </a:solidFill>
              </a:rPr>
              <a:t>а) взятка в интересах лиц, с которыми субъект связан по службе;</a:t>
            </a:r>
          </a:p>
          <a:p>
            <a:r>
              <a:rPr lang="ru-RU" sz="2400" b="1" dirty="0" smtClean="0">
                <a:solidFill>
                  <a:srgbClr val="FFC000"/>
                </a:solidFill>
              </a:rPr>
              <a:t>б) взятка в интересах лиц, с которыми субъект связан родственными отношениями;</a:t>
            </a:r>
          </a:p>
          <a:p>
            <a:r>
              <a:rPr lang="ru-RU" sz="2400" b="1" dirty="0" smtClean="0">
                <a:solidFill>
                  <a:srgbClr val="FFC000"/>
                </a:solidFill>
              </a:rPr>
              <a:t>в) взятка в интересах лиц, с которыми субъект связан иными отношениями (дружба, совместное времяпрепровождение и проч.).</a:t>
            </a:r>
            <a:endParaRPr lang="ru-RU" sz="2400" b="1" dirty="0">
              <a:solidFill>
                <a:srgbClr val="FFC000"/>
              </a:solidFill>
            </a:endParaRPr>
          </a:p>
        </p:txBody>
      </p:sp>
    </p:spTree>
    <p:extLst>
      <p:ext uri="{BB962C8B-B14F-4D97-AF65-F5344CB8AC3E}">
        <p14:creationId xmlns:p14="http://schemas.microsoft.com/office/powerpoint/2010/main" val="12687083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916832"/>
            <a:ext cx="7992888" cy="954107"/>
          </a:xfrm>
          <a:prstGeom prst="rect">
            <a:avLst/>
          </a:prstGeom>
        </p:spPr>
        <p:txBody>
          <a:bodyPr wrap="square">
            <a:spAutoFit/>
          </a:bodyPr>
          <a:lstStyle/>
          <a:p>
            <a:r>
              <a:rPr lang="ru-RU" sz="2800" b="1" dirty="0" smtClean="0">
                <a:solidFill>
                  <a:srgbClr val="FFC000"/>
                </a:solidFill>
              </a:rPr>
              <a:t>5. Обстоятельства, подлежащие установлению по делам о коррупционных преступлениях</a:t>
            </a:r>
            <a:endParaRPr lang="ru-RU" sz="2800" b="1" dirty="0">
              <a:solidFill>
                <a:srgbClr val="FFC000"/>
              </a:solidFill>
            </a:endParaRPr>
          </a:p>
        </p:txBody>
      </p:sp>
    </p:spTree>
    <p:extLst>
      <p:ext uri="{BB962C8B-B14F-4D97-AF65-F5344CB8AC3E}">
        <p14:creationId xmlns:p14="http://schemas.microsoft.com/office/powerpoint/2010/main" val="4006893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628800"/>
            <a:ext cx="8208912" cy="1938992"/>
          </a:xfrm>
          <a:prstGeom prst="rect">
            <a:avLst/>
          </a:prstGeom>
        </p:spPr>
        <p:txBody>
          <a:bodyPr wrap="square">
            <a:spAutoFit/>
          </a:bodyPr>
          <a:lstStyle/>
          <a:p>
            <a:r>
              <a:rPr lang="ru-RU" sz="2400" b="1" dirty="0" smtClean="0">
                <a:solidFill>
                  <a:srgbClr val="FFC000"/>
                </a:solidFill>
              </a:rPr>
              <a:t>Начиная планировать расследование, следователь, прежде всего, обращается к ст. 73 УПК РФ - это основание плана расследования, тогда как криминалистическую характеристику можно назвать «банком данных», из которого извлекают полезные сведения, уже известные к моменту расследования.</a:t>
            </a:r>
            <a:endParaRPr lang="ru-RU" sz="2400" b="1" dirty="0">
              <a:solidFill>
                <a:srgbClr val="FFC000"/>
              </a:solidFill>
            </a:endParaRPr>
          </a:p>
        </p:txBody>
      </p:sp>
    </p:spTree>
    <p:extLst>
      <p:ext uri="{BB962C8B-B14F-4D97-AF65-F5344CB8AC3E}">
        <p14:creationId xmlns:p14="http://schemas.microsoft.com/office/powerpoint/2010/main" val="11121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8208912" cy="1200329"/>
          </a:xfrm>
          <a:prstGeom prst="rect">
            <a:avLst/>
          </a:prstGeom>
        </p:spPr>
        <p:txBody>
          <a:bodyPr wrap="square">
            <a:spAutoFit/>
          </a:bodyPr>
          <a:lstStyle/>
          <a:p>
            <a:r>
              <a:rPr lang="ru-RU" sz="2400" b="1" dirty="0" smtClean="0">
                <a:solidFill>
                  <a:srgbClr val="FFC000"/>
                </a:solidFill>
              </a:rPr>
              <a:t>Факторами, влияющими на раскрытие и расследование преступлений коррупционной направленности, являются следующие:</a:t>
            </a:r>
            <a:endParaRPr lang="ru-RU" sz="2400" b="1" dirty="0">
              <a:solidFill>
                <a:srgbClr val="FFC000"/>
              </a:solidFill>
            </a:endParaRPr>
          </a:p>
        </p:txBody>
      </p:sp>
      <p:sp>
        <p:nvSpPr>
          <p:cNvPr id="3" name="Прямоугольник 2"/>
          <p:cNvSpPr/>
          <p:nvPr/>
        </p:nvSpPr>
        <p:spPr>
          <a:xfrm>
            <a:off x="539552" y="1859340"/>
            <a:ext cx="8136904" cy="3416320"/>
          </a:xfrm>
          <a:prstGeom prst="rect">
            <a:avLst/>
          </a:prstGeom>
        </p:spPr>
        <p:txBody>
          <a:bodyPr wrap="square">
            <a:spAutoFit/>
          </a:bodyPr>
          <a:lstStyle/>
          <a:p>
            <a:r>
              <a:rPr lang="ru-RU" sz="2400" b="1" dirty="0" smtClean="0">
                <a:solidFill>
                  <a:srgbClr val="FFC000"/>
                </a:solidFill>
              </a:rPr>
              <a:t>Сложность выявления и высокая латентность; </a:t>
            </a:r>
          </a:p>
          <a:p>
            <a:r>
              <a:rPr lang="ru-RU" sz="2400" b="1" dirty="0" smtClean="0">
                <a:solidFill>
                  <a:srgbClr val="FFC000"/>
                </a:solidFill>
              </a:rPr>
              <a:t>Рост «профессионализма» коррупционеров;</a:t>
            </a:r>
          </a:p>
          <a:p>
            <a:r>
              <a:rPr lang="ru-RU" sz="2400" b="1" dirty="0" smtClean="0">
                <a:solidFill>
                  <a:srgbClr val="FFC000"/>
                </a:solidFill>
              </a:rPr>
              <a:t>Наличие тесных контактов криминалитета и власти;</a:t>
            </a:r>
          </a:p>
          <a:p>
            <a:r>
              <a:rPr lang="ru-RU" sz="2400" b="1" dirty="0" smtClean="0">
                <a:solidFill>
                  <a:srgbClr val="FFC000"/>
                </a:solidFill>
              </a:rPr>
              <a:t>Сосредоточение основных усилий на уровне низового звена; </a:t>
            </a:r>
          </a:p>
          <a:p>
            <a:r>
              <a:rPr lang="ru-RU" sz="2400" b="1" dirty="0" smtClean="0">
                <a:solidFill>
                  <a:srgbClr val="FFC000"/>
                </a:solidFill>
              </a:rPr>
              <a:t>Коллизии норм уголовного, гражданского и иного законодательства;</a:t>
            </a:r>
          </a:p>
          <a:p>
            <a:r>
              <a:rPr lang="ru-RU" sz="2400" b="1" dirty="0" smtClean="0">
                <a:solidFill>
                  <a:srgbClr val="FFC000"/>
                </a:solidFill>
              </a:rPr>
              <a:t>Терпимость населения ко взяточничеству;</a:t>
            </a:r>
          </a:p>
          <a:p>
            <a:r>
              <a:rPr lang="ru-RU" sz="2400" b="1" dirty="0" smtClean="0">
                <a:solidFill>
                  <a:srgbClr val="FFC000"/>
                </a:solidFill>
              </a:rPr>
              <a:t>Отсутствие фактического равенства перед законом за счет правовых иммунитетов.</a:t>
            </a:r>
            <a:endParaRPr lang="ru-RU" sz="2400" b="1" dirty="0">
              <a:solidFill>
                <a:srgbClr val="FFC000"/>
              </a:solidFill>
            </a:endParaRPr>
          </a:p>
        </p:txBody>
      </p:sp>
    </p:spTree>
    <p:extLst>
      <p:ext uri="{BB962C8B-B14F-4D97-AF65-F5344CB8AC3E}">
        <p14:creationId xmlns:p14="http://schemas.microsoft.com/office/powerpoint/2010/main" val="34829660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6551" y="404664"/>
            <a:ext cx="8208912" cy="2308324"/>
          </a:xfrm>
          <a:prstGeom prst="rect">
            <a:avLst/>
          </a:prstGeom>
        </p:spPr>
        <p:txBody>
          <a:bodyPr wrap="square">
            <a:spAutoFit/>
          </a:bodyPr>
          <a:lstStyle/>
          <a:p>
            <a:r>
              <a:rPr lang="ru-RU" sz="2400" b="1" dirty="0" smtClean="0">
                <a:solidFill>
                  <a:srgbClr val="FFC000"/>
                </a:solidFill>
              </a:rPr>
              <a:t>Поскольку главной задачей следствия и государственного обвинения является установление события и субъектов взяточничества, обстоятельства, доказывающие событие и субъектов преступления, мы относим к первой группе обстоятельств, подлежащих установлению (доказыванию). Такими обстоятельствами являются:</a:t>
            </a:r>
            <a:endParaRPr lang="ru-RU" sz="2400" b="1" dirty="0">
              <a:solidFill>
                <a:srgbClr val="FFC000"/>
              </a:solidFill>
            </a:endParaRPr>
          </a:p>
        </p:txBody>
      </p:sp>
      <p:sp>
        <p:nvSpPr>
          <p:cNvPr id="3" name="Прямоугольник 2"/>
          <p:cNvSpPr/>
          <p:nvPr/>
        </p:nvSpPr>
        <p:spPr>
          <a:xfrm>
            <a:off x="526054" y="3212976"/>
            <a:ext cx="8208912" cy="1938992"/>
          </a:xfrm>
          <a:prstGeom prst="rect">
            <a:avLst/>
          </a:prstGeom>
        </p:spPr>
        <p:txBody>
          <a:bodyPr wrap="square">
            <a:spAutoFit/>
          </a:bodyPr>
          <a:lstStyle/>
          <a:p>
            <a:r>
              <a:rPr lang="ru-RU" sz="2000" b="1" dirty="0" smtClean="0">
                <a:solidFill>
                  <a:srgbClr val="FFC000"/>
                </a:solidFill>
              </a:rPr>
              <a:t>1)	Специальный статус взяткополучателя - является ли он должностным лицом. Не занимает ли лицо государственную должность Российской Федерации, государственную должность субъекта Российской Федерации, главы органа местного самоуправления;</a:t>
            </a:r>
          </a:p>
          <a:p>
            <a:r>
              <a:rPr lang="ru-RU" sz="2000" b="1" dirty="0" smtClean="0">
                <a:solidFill>
                  <a:srgbClr val="FFC000"/>
                </a:solidFill>
              </a:rPr>
              <a:t>2)	Должностные обязанности, входящие в полномочия указанного</a:t>
            </a:r>
          </a:p>
          <a:p>
            <a:r>
              <a:rPr lang="ru-RU" sz="2000" b="1" dirty="0" smtClean="0">
                <a:solidFill>
                  <a:srgbClr val="FFC000"/>
                </a:solidFill>
              </a:rPr>
              <a:t>субъекта- взяткополучателя;</a:t>
            </a:r>
            <a:endParaRPr lang="ru-RU" sz="2000" b="1" dirty="0">
              <a:solidFill>
                <a:srgbClr val="FFC000"/>
              </a:solidFill>
            </a:endParaRPr>
          </a:p>
        </p:txBody>
      </p:sp>
    </p:spTree>
    <p:extLst>
      <p:ext uri="{BB962C8B-B14F-4D97-AF65-F5344CB8AC3E}">
        <p14:creationId xmlns:p14="http://schemas.microsoft.com/office/powerpoint/2010/main" val="5104487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64704"/>
            <a:ext cx="7920880" cy="3785652"/>
          </a:xfrm>
          <a:prstGeom prst="rect">
            <a:avLst/>
          </a:prstGeom>
        </p:spPr>
        <p:txBody>
          <a:bodyPr wrap="square">
            <a:spAutoFit/>
          </a:bodyPr>
          <a:lstStyle/>
          <a:p>
            <a:r>
              <a:rPr lang="ru-RU" sz="2400" b="1" dirty="0" smtClean="0">
                <a:solidFill>
                  <a:srgbClr val="FFC000"/>
                </a:solidFill>
              </a:rPr>
              <a:t>3)	За совершение законных или незаконных действий передается взятка;</a:t>
            </a:r>
          </a:p>
          <a:p>
            <a:r>
              <a:rPr lang="ru-RU" sz="2400" b="1" dirty="0" smtClean="0">
                <a:solidFill>
                  <a:srgbClr val="FFC000"/>
                </a:solidFill>
              </a:rPr>
              <a:t>4) Какие действия выполнены, от каких действий (бездействия) воздержался получатель взятки, оказывалось ли  покровительство или допускалось попустительство по службе;</a:t>
            </a:r>
          </a:p>
          <a:p>
            <a:r>
              <a:rPr lang="ru-RU" sz="2400" b="1" dirty="0" smtClean="0">
                <a:solidFill>
                  <a:srgbClr val="FFC000"/>
                </a:solidFill>
              </a:rPr>
              <a:t>5)	Обладает ли взяткополучатель полномочиями совершать требуемые действия;</a:t>
            </a:r>
          </a:p>
          <a:p>
            <a:r>
              <a:rPr lang="ru-RU" sz="2400" b="1" dirty="0" smtClean="0">
                <a:solidFill>
                  <a:srgbClr val="FFC000"/>
                </a:solidFill>
              </a:rPr>
              <a:t>6)	Имело ли место добровольное заявление о передаче взятки или вымогательство взятки.</a:t>
            </a:r>
            <a:endParaRPr lang="ru-RU" sz="2400" b="1" dirty="0">
              <a:solidFill>
                <a:srgbClr val="FFC000"/>
              </a:solidFill>
            </a:endParaRPr>
          </a:p>
        </p:txBody>
      </p:sp>
    </p:spTree>
    <p:extLst>
      <p:ext uri="{BB962C8B-B14F-4D97-AF65-F5344CB8AC3E}">
        <p14:creationId xmlns:p14="http://schemas.microsoft.com/office/powerpoint/2010/main" val="12979275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79712" y="1196752"/>
            <a:ext cx="6264696" cy="3046988"/>
          </a:xfrm>
          <a:prstGeom prst="rect">
            <a:avLst/>
          </a:prstGeom>
        </p:spPr>
        <p:txBody>
          <a:bodyPr wrap="square">
            <a:spAutoFit/>
          </a:bodyPr>
          <a:lstStyle/>
          <a:p>
            <a:pPr lvl="0"/>
            <a:r>
              <a:rPr lang="ru-RU" sz="2400" b="1" dirty="0" smtClean="0">
                <a:solidFill>
                  <a:srgbClr val="FFC000"/>
                </a:solidFill>
              </a:rPr>
              <a:t>7) Предмет </a:t>
            </a:r>
            <a:r>
              <a:rPr lang="ru-RU" sz="2400" b="1" dirty="0">
                <a:solidFill>
                  <a:srgbClr val="FFC000"/>
                </a:solidFill>
              </a:rPr>
              <a:t>взятки;</a:t>
            </a:r>
          </a:p>
          <a:p>
            <a:pPr lvl="0"/>
            <a:r>
              <a:rPr lang="ru-RU" sz="2400" b="1" dirty="0" smtClean="0">
                <a:solidFill>
                  <a:srgbClr val="FFC000"/>
                </a:solidFill>
              </a:rPr>
              <a:t>8) Стоимостное </a:t>
            </a:r>
            <a:r>
              <a:rPr lang="ru-RU" sz="2400" b="1" dirty="0">
                <a:solidFill>
                  <a:srgbClr val="FFC000"/>
                </a:solidFill>
              </a:rPr>
              <a:t>выражение предмета взятки;</a:t>
            </a:r>
          </a:p>
          <a:p>
            <a:pPr lvl="0"/>
            <a:r>
              <a:rPr lang="ru-RU" sz="2400" b="1" dirty="0" smtClean="0">
                <a:solidFill>
                  <a:srgbClr val="FFC000"/>
                </a:solidFill>
              </a:rPr>
              <a:t>9) Источник </a:t>
            </a:r>
            <a:r>
              <a:rPr lang="ru-RU" sz="2400" b="1" dirty="0">
                <a:solidFill>
                  <a:srgbClr val="FFC000"/>
                </a:solidFill>
              </a:rPr>
              <a:t>средств на приобретение предмета взятки;</a:t>
            </a:r>
          </a:p>
          <a:p>
            <a:r>
              <a:rPr lang="ru-RU" sz="2400" b="1" dirty="0">
                <a:solidFill>
                  <a:srgbClr val="FFC000"/>
                </a:solidFill>
              </a:rPr>
              <a:t> </a:t>
            </a:r>
          </a:p>
          <a:p>
            <a:pPr lvl="0"/>
            <a:r>
              <a:rPr lang="ru-RU" sz="2400" b="1" dirty="0" smtClean="0">
                <a:solidFill>
                  <a:srgbClr val="FFC000"/>
                </a:solidFill>
              </a:rPr>
              <a:t>10) Место </a:t>
            </a:r>
            <a:r>
              <a:rPr lang="ru-RU" sz="2400" b="1" dirty="0">
                <a:solidFill>
                  <a:srgbClr val="FFC000"/>
                </a:solidFill>
              </a:rPr>
              <a:t>и время совершения преступления;</a:t>
            </a:r>
          </a:p>
          <a:p>
            <a:pPr lvl="0"/>
            <a:r>
              <a:rPr lang="ru-RU" sz="2400" b="1" dirty="0" smtClean="0">
                <a:solidFill>
                  <a:srgbClr val="FFC000"/>
                </a:solidFill>
              </a:rPr>
              <a:t>11) Характер </a:t>
            </a:r>
            <a:r>
              <a:rPr lang="ru-RU" sz="2400" b="1" dirty="0">
                <a:solidFill>
                  <a:srgbClr val="FFC000"/>
                </a:solidFill>
              </a:rPr>
              <a:t>и размер причиненного преступление ущерба.</a:t>
            </a:r>
          </a:p>
        </p:txBody>
      </p:sp>
    </p:spTree>
    <p:extLst>
      <p:ext uri="{BB962C8B-B14F-4D97-AF65-F5344CB8AC3E}">
        <p14:creationId xmlns:p14="http://schemas.microsoft.com/office/powerpoint/2010/main" val="31107401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3071" y="1052736"/>
            <a:ext cx="7776864" cy="3046988"/>
          </a:xfrm>
          <a:prstGeom prst="rect">
            <a:avLst/>
          </a:prstGeom>
        </p:spPr>
        <p:txBody>
          <a:bodyPr wrap="square">
            <a:spAutoFit/>
          </a:bodyPr>
          <a:lstStyle/>
          <a:p>
            <a:r>
              <a:rPr lang="ru-RU" sz="2400" b="1" dirty="0" smtClean="0">
                <a:solidFill>
                  <a:srgbClr val="FFC000"/>
                </a:solidFill>
              </a:rPr>
              <a:t>Ко второй группе обстоятельств, подлежащих установлению и доказыванию по делам о взяточничестве, относятся факты, характеризующие субъективную сторону преступления (подтверждающие виновность обвиняемого (обвиняемых)/подсудимого (подсудимых), форму вины и мотивы взяточничества и др.). В частности, должно быть доказано, какова конкретная вина каждого субъекта взяточничества. </a:t>
            </a:r>
            <a:endParaRPr lang="ru-RU" sz="2400" b="1" dirty="0">
              <a:solidFill>
                <a:srgbClr val="FFC000"/>
              </a:solidFill>
            </a:endParaRPr>
          </a:p>
        </p:txBody>
      </p:sp>
    </p:spTree>
    <p:extLst>
      <p:ext uri="{BB962C8B-B14F-4D97-AF65-F5344CB8AC3E}">
        <p14:creationId xmlns:p14="http://schemas.microsoft.com/office/powerpoint/2010/main" val="14903826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12845"/>
            <a:ext cx="7992888" cy="4401205"/>
          </a:xfrm>
          <a:prstGeom prst="rect">
            <a:avLst/>
          </a:prstGeom>
        </p:spPr>
        <p:txBody>
          <a:bodyPr wrap="square">
            <a:spAutoFit/>
          </a:bodyPr>
          <a:lstStyle/>
          <a:p>
            <a:r>
              <a:rPr lang="ru-RU" sz="2000" b="1" dirty="0" smtClean="0">
                <a:solidFill>
                  <a:srgbClr val="FFC000"/>
                </a:solidFill>
              </a:rPr>
              <a:t>Относительно каждого из подсудимых необходимо установить:</a:t>
            </a:r>
          </a:p>
          <a:p>
            <a:r>
              <a:rPr lang="ru-RU" sz="2000" b="1" dirty="0" smtClean="0">
                <a:solidFill>
                  <a:srgbClr val="FFC000"/>
                </a:solidFill>
              </a:rPr>
              <a:t>а)	Относительно взяткодателя:</a:t>
            </a:r>
          </a:p>
          <a:p>
            <a:r>
              <a:rPr lang="ru-RU" sz="2000" b="1" dirty="0" smtClean="0">
                <a:solidFill>
                  <a:srgbClr val="FFC000"/>
                </a:solidFill>
              </a:rPr>
              <a:t>-	Являлись ли его интересы </a:t>
            </a:r>
            <a:r>
              <a:rPr lang="ru-RU" sz="2000" b="1" dirty="0" err="1" smtClean="0">
                <a:solidFill>
                  <a:srgbClr val="FFC000"/>
                </a:solidFill>
              </a:rPr>
              <a:t>правоохраняемыми</a:t>
            </a:r>
            <a:r>
              <a:rPr lang="ru-RU" sz="2000" b="1" dirty="0" smtClean="0">
                <a:solidFill>
                  <a:srgbClr val="FFC000"/>
                </a:solidFill>
              </a:rPr>
              <a:t> или он пытался получить незаконно привилегию или избежать выполнения обязанностей.</a:t>
            </a:r>
          </a:p>
          <a:p>
            <a:r>
              <a:rPr lang="ru-RU" sz="2000" b="1" dirty="0" smtClean="0">
                <a:solidFill>
                  <a:srgbClr val="FFC000"/>
                </a:solidFill>
              </a:rPr>
              <a:t>-	Давалась ли взятка впервые или неоднократно.</a:t>
            </a:r>
          </a:p>
          <a:p>
            <a:r>
              <a:rPr lang="ru-RU" sz="2000" b="1" dirty="0" smtClean="0">
                <a:solidFill>
                  <a:srgbClr val="FFC000"/>
                </a:solidFill>
              </a:rPr>
              <a:t>б)	Относительно взяткополучателя:</a:t>
            </a:r>
          </a:p>
          <a:p>
            <a:r>
              <a:rPr lang="ru-RU" sz="2000" b="1" dirty="0" smtClean="0">
                <a:solidFill>
                  <a:srgbClr val="FFC000"/>
                </a:solidFill>
              </a:rPr>
              <a:t>-	не занимал ли он ответственного положения;</a:t>
            </a:r>
          </a:p>
          <a:p>
            <a:r>
              <a:rPr lang="ru-RU" sz="2000" b="1" dirty="0" smtClean="0">
                <a:solidFill>
                  <a:srgbClr val="FFC000"/>
                </a:solidFill>
              </a:rPr>
              <a:t>-	получал ли взятки неоднократно;</a:t>
            </a:r>
          </a:p>
          <a:p>
            <a:r>
              <a:rPr lang="ru-RU" sz="2000" b="1" dirty="0" smtClean="0">
                <a:solidFill>
                  <a:srgbClr val="FFC000"/>
                </a:solidFill>
              </a:rPr>
              <a:t>-	не имело ли место вымогательство взятки.</a:t>
            </a:r>
          </a:p>
          <a:p>
            <a:r>
              <a:rPr lang="ru-RU" sz="2000" b="1" dirty="0" smtClean="0">
                <a:solidFill>
                  <a:srgbClr val="FFC000"/>
                </a:solidFill>
              </a:rPr>
              <a:t>в)	Относительно посредника:</a:t>
            </a:r>
          </a:p>
          <a:p>
            <a:r>
              <a:rPr lang="ru-RU" sz="2000" b="1" dirty="0" smtClean="0">
                <a:solidFill>
                  <a:srgbClr val="FFC000"/>
                </a:solidFill>
              </a:rPr>
              <a:t>-	совершал ли посредничество неоднократно;</a:t>
            </a:r>
          </a:p>
          <a:p>
            <a:r>
              <a:rPr lang="ru-RU" sz="2000" b="1" dirty="0" smtClean="0">
                <a:solidFill>
                  <a:srgbClr val="FFC000"/>
                </a:solidFill>
              </a:rPr>
              <a:t>- не использовал ли свое служебное положение для выполнения посреднических функций.</a:t>
            </a:r>
            <a:endParaRPr lang="ru-RU" sz="2000" b="1" dirty="0">
              <a:solidFill>
                <a:srgbClr val="FFC000"/>
              </a:solidFill>
            </a:endParaRPr>
          </a:p>
        </p:txBody>
      </p:sp>
    </p:spTree>
    <p:extLst>
      <p:ext uri="{BB962C8B-B14F-4D97-AF65-F5344CB8AC3E}">
        <p14:creationId xmlns:p14="http://schemas.microsoft.com/office/powerpoint/2010/main" val="1805484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268760"/>
            <a:ext cx="7848872" cy="2677656"/>
          </a:xfrm>
          <a:prstGeom prst="rect">
            <a:avLst/>
          </a:prstGeom>
        </p:spPr>
        <p:txBody>
          <a:bodyPr wrap="square">
            <a:spAutoFit/>
          </a:bodyPr>
          <a:lstStyle/>
          <a:p>
            <a:r>
              <a:rPr lang="ru-RU" sz="2400" b="1" dirty="0" smtClean="0">
                <a:solidFill>
                  <a:srgbClr val="FFC000"/>
                </a:solidFill>
              </a:rPr>
              <a:t>В случае совершения преступления в составе преступной группы должны быть установлены состав преступной группы и роль каждого соучастника в подготовке, совершении и сокрытии следов преступления, а так же способ получения вознаграждения за участие в совершении преступления и размер этого вознаграждения для каждого участника преступной группы.</a:t>
            </a:r>
            <a:endParaRPr lang="ru-RU" sz="2400" b="1" dirty="0">
              <a:solidFill>
                <a:srgbClr val="FFC000"/>
              </a:solidFill>
            </a:endParaRPr>
          </a:p>
        </p:txBody>
      </p:sp>
    </p:spTree>
    <p:extLst>
      <p:ext uri="{BB962C8B-B14F-4D97-AF65-F5344CB8AC3E}">
        <p14:creationId xmlns:p14="http://schemas.microsoft.com/office/powerpoint/2010/main" val="253827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3071" y="476672"/>
            <a:ext cx="7992888" cy="1200329"/>
          </a:xfrm>
          <a:prstGeom prst="rect">
            <a:avLst/>
          </a:prstGeom>
        </p:spPr>
        <p:txBody>
          <a:bodyPr wrap="square">
            <a:spAutoFit/>
          </a:bodyPr>
          <a:lstStyle/>
          <a:p>
            <a:r>
              <a:rPr lang="ru-RU" sz="2400" b="1" dirty="0" smtClean="0">
                <a:solidFill>
                  <a:srgbClr val="FFC000"/>
                </a:solidFill>
              </a:rPr>
              <a:t>Установление объективной истины по делу требует обязательного выяснения обстоятельств, смягчающих и отягчающих наказание лиц, виновных во взяточничестве. </a:t>
            </a:r>
            <a:endParaRPr lang="ru-RU" sz="2400" b="1" dirty="0">
              <a:solidFill>
                <a:srgbClr val="FFC000"/>
              </a:solidFill>
            </a:endParaRPr>
          </a:p>
        </p:txBody>
      </p:sp>
      <p:sp>
        <p:nvSpPr>
          <p:cNvPr id="3" name="Прямоугольник 2"/>
          <p:cNvSpPr/>
          <p:nvPr/>
        </p:nvSpPr>
        <p:spPr>
          <a:xfrm>
            <a:off x="487047" y="1685591"/>
            <a:ext cx="8208912" cy="4154984"/>
          </a:xfrm>
          <a:prstGeom prst="rect">
            <a:avLst/>
          </a:prstGeom>
        </p:spPr>
        <p:txBody>
          <a:bodyPr wrap="square">
            <a:spAutoFit/>
          </a:bodyPr>
          <a:lstStyle/>
          <a:p>
            <a:r>
              <a:rPr lang="ru-RU" sz="2400" b="1" dirty="0" smtClean="0">
                <a:solidFill>
                  <a:srgbClr val="FFC000"/>
                </a:solidFill>
              </a:rPr>
              <a:t>Выясняя обстоятельства, смягчающие наказание, следует решить:</a:t>
            </a:r>
          </a:p>
          <a:p>
            <a:r>
              <a:rPr lang="ru-RU" sz="2400" b="1" dirty="0" smtClean="0">
                <a:solidFill>
                  <a:srgbClr val="FFC000"/>
                </a:solidFill>
              </a:rPr>
              <a:t>-	принимал ли кто-либо из подсудимых и какие меры к предотвращению действий, обусловленных взяткой, и их последствий;</a:t>
            </a:r>
          </a:p>
          <a:p>
            <a:r>
              <a:rPr lang="ru-RU" sz="2400" b="1" dirty="0" smtClean="0">
                <a:solidFill>
                  <a:srgbClr val="FFC000"/>
                </a:solidFill>
              </a:rPr>
              <a:t>-	не был ли кто-либо из участников втянут в преступление под влиянием принуждения либо в силу служебной или иной зависимости;</a:t>
            </a:r>
          </a:p>
          <a:p>
            <a:r>
              <a:rPr lang="ru-RU" sz="2400" b="1" dirty="0" smtClean="0">
                <a:solidFill>
                  <a:srgbClr val="FFC000"/>
                </a:solidFill>
              </a:rPr>
              <a:t>-	не было ли обстановки, которую для взяткодателей можно охарактеризовать как вынуждающую, а для взяткополучателей как провоцирующую.</a:t>
            </a:r>
            <a:endParaRPr lang="ru-RU" sz="2400" b="1" dirty="0">
              <a:solidFill>
                <a:srgbClr val="FFC000"/>
              </a:solidFill>
            </a:endParaRPr>
          </a:p>
        </p:txBody>
      </p:sp>
    </p:spTree>
    <p:extLst>
      <p:ext uri="{BB962C8B-B14F-4D97-AF65-F5344CB8AC3E}">
        <p14:creationId xmlns:p14="http://schemas.microsoft.com/office/powerpoint/2010/main" val="22591057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352928" cy="4893647"/>
          </a:xfrm>
          <a:prstGeom prst="rect">
            <a:avLst/>
          </a:prstGeom>
        </p:spPr>
        <p:txBody>
          <a:bodyPr wrap="square">
            <a:spAutoFit/>
          </a:bodyPr>
          <a:lstStyle/>
          <a:p>
            <a:r>
              <a:rPr lang="ru-RU" sz="2400" b="1" dirty="0" smtClean="0">
                <a:solidFill>
                  <a:srgbClr val="FFC000"/>
                </a:solidFill>
              </a:rPr>
              <a:t>Подводя итог отметим что, во-первых, предмет доказывания по отдельному уголовному делу о взяточничестве являются самостоятельным структурным элементом частной методики и не поглощаются криминалистической характеристикой преступления. Во-вторых, по делам о взяточничестве предмет доказывания специфичен, поскольку субъект получения взятки специальный. Установление статуса должностного лица, его полномочий, определение характера действий (бездействия) совершенных им для получения незаконного вознаграждения, предмета взятки, времени и места ее вручения оказывают существенное влияние на формирование круга обстоятельств, подлежащих исследованию в связи с личностью субъекта посягательства. </a:t>
            </a:r>
            <a:endParaRPr lang="ru-RU" sz="2400" b="1" dirty="0">
              <a:solidFill>
                <a:srgbClr val="FFC000"/>
              </a:solidFill>
            </a:endParaRPr>
          </a:p>
        </p:txBody>
      </p:sp>
    </p:spTree>
    <p:extLst>
      <p:ext uri="{BB962C8B-B14F-4D97-AF65-F5344CB8AC3E}">
        <p14:creationId xmlns:p14="http://schemas.microsoft.com/office/powerpoint/2010/main" val="36579718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36912"/>
            <a:ext cx="7924800" cy="1143000"/>
          </a:xfrm>
        </p:spPr>
        <p:txBody>
          <a:bodyPr/>
          <a:lstStyle/>
          <a:p>
            <a:pPr algn="ctr"/>
            <a:r>
              <a:rPr lang="ru-RU" b="1" dirty="0" smtClean="0">
                <a:solidFill>
                  <a:srgbClr val="FFC000"/>
                </a:solidFill>
              </a:rPr>
              <a:t>БЛАГОДАРЮ ЗА ВНИМАНИЕ!!!</a:t>
            </a:r>
            <a:endParaRPr lang="ru-RU" b="1" dirty="0">
              <a:solidFill>
                <a:srgbClr val="FFC000"/>
              </a:solidFill>
            </a:endParaRPr>
          </a:p>
        </p:txBody>
      </p:sp>
    </p:spTree>
    <p:extLst>
      <p:ext uri="{BB962C8B-B14F-4D97-AF65-F5344CB8AC3E}">
        <p14:creationId xmlns:p14="http://schemas.microsoft.com/office/powerpoint/2010/main" val="201211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132856"/>
            <a:ext cx="8136904" cy="1384995"/>
          </a:xfrm>
          <a:prstGeom prst="rect">
            <a:avLst/>
          </a:prstGeom>
        </p:spPr>
        <p:txBody>
          <a:bodyPr wrap="square">
            <a:spAutoFit/>
          </a:bodyPr>
          <a:lstStyle/>
          <a:p>
            <a:pPr algn="ctr"/>
            <a:r>
              <a:rPr lang="ru-RU" sz="2800" b="1" dirty="0" smtClean="0">
                <a:solidFill>
                  <a:srgbClr val="FFC000"/>
                </a:solidFill>
              </a:rPr>
              <a:t>2. Предмет преступного посягательства по коррупционным преступлениям и обстановка их совершения.</a:t>
            </a:r>
            <a:endParaRPr lang="ru-RU" sz="2800" b="1" dirty="0">
              <a:solidFill>
                <a:srgbClr val="FFC000"/>
              </a:solidFill>
            </a:endParaRPr>
          </a:p>
        </p:txBody>
      </p:sp>
    </p:spTree>
    <p:extLst>
      <p:ext uri="{BB962C8B-B14F-4D97-AF65-F5344CB8AC3E}">
        <p14:creationId xmlns:p14="http://schemas.microsoft.com/office/powerpoint/2010/main" val="307082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08720"/>
            <a:ext cx="7992888" cy="4524315"/>
          </a:xfrm>
          <a:prstGeom prst="rect">
            <a:avLst/>
          </a:prstGeom>
        </p:spPr>
        <p:txBody>
          <a:bodyPr wrap="square">
            <a:spAutoFit/>
          </a:bodyPr>
          <a:lstStyle/>
          <a:p>
            <a:r>
              <a:rPr lang="ru-RU" sz="2400" b="1" dirty="0" smtClean="0">
                <a:solidFill>
                  <a:srgbClr val="FFC000"/>
                </a:solidFill>
              </a:rPr>
              <a:t>Предмет взятки - это любые материальные ценности и услуги материального характера, переданные (оказанные) должностному лицу за совершение служебных действий (бездействия) в интересах дающего.</a:t>
            </a:r>
          </a:p>
          <a:p>
            <a:r>
              <a:rPr lang="ru-RU" sz="2400" b="1" dirty="0" smtClean="0">
                <a:solidFill>
                  <a:srgbClr val="FFC000"/>
                </a:solidFill>
              </a:rPr>
              <a:t>Предметом взятки, наряду с деньгами и иным имуществом могут быть услуги имущественного характера, оказываемые безвозмездно, но подлежащие оплате, и определенные материальные выгоды, под которыми следует понимать, в частности, занижение стоимости передаваемого имущества, приватизируемых объектов, уменьшение арендных платежей, процентных ставок за пользование банковскими ссудами и т.д.</a:t>
            </a:r>
            <a:endParaRPr lang="ru-RU" sz="2400" b="1" dirty="0">
              <a:solidFill>
                <a:srgbClr val="FFC000"/>
              </a:solidFill>
            </a:endParaRPr>
          </a:p>
        </p:txBody>
      </p:sp>
    </p:spTree>
    <p:extLst>
      <p:ext uri="{BB962C8B-B14F-4D97-AF65-F5344CB8AC3E}">
        <p14:creationId xmlns:p14="http://schemas.microsoft.com/office/powerpoint/2010/main" val="430221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720840"/>
            <a:ext cx="8136904" cy="3416320"/>
          </a:xfrm>
          <a:prstGeom prst="rect">
            <a:avLst/>
          </a:prstGeom>
        </p:spPr>
        <p:txBody>
          <a:bodyPr wrap="square">
            <a:spAutoFit/>
          </a:bodyPr>
          <a:lstStyle/>
          <a:p>
            <a:r>
              <a:rPr lang="ru-RU" sz="2400" b="1" dirty="0" smtClean="0">
                <a:solidFill>
                  <a:srgbClr val="FFC000"/>
                </a:solidFill>
              </a:rPr>
              <a:t>В материалах уголовного дела должны содержаться документально подтвержденные данные о денежной оценке таких выгод и услуг имущественного    характера.    </a:t>
            </a:r>
          </a:p>
          <a:p>
            <a:r>
              <a:rPr lang="ru-RU" sz="2400" b="1" dirty="0" smtClean="0">
                <a:solidFill>
                  <a:srgbClr val="FFC000"/>
                </a:solidFill>
              </a:rPr>
              <a:t>При	предоставлении    выгод    или    услуг имущественного характера родным или близким должностного лица с его согласия, необходимы достаточные доказательства того, что взяткополучатель знал об этом, не возражал против этого и использовал свои служебные полномочия в пользу взяткодателя.</a:t>
            </a:r>
            <a:endParaRPr lang="ru-RU" sz="2400" b="1" dirty="0">
              <a:solidFill>
                <a:srgbClr val="FFC000"/>
              </a:solidFill>
            </a:endParaRPr>
          </a:p>
        </p:txBody>
      </p:sp>
    </p:spTree>
    <p:extLst>
      <p:ext uri="{BB962C8B-B14F-4D97-AF65-F5344CB8AC3E}">
        <p14:creationId xmlns:p14="http://schemas.microsoft.com/office/powerpoint/2010/main" val="1711717584"/>
      </p:ext>
    </p:extLst>
  </p:cSld>
  <p:clrMapOvr>
    <a:masterClrMapping/>
  </p:clrMapOvr>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159</TotalTime>
  <Words>3198</Words>
  <Application>Microsoft Office PowerPoint</Application>
  <PresentationFormat>Экран (4:3)</PresentationFormat>
  <Paragraphs>184</Paragraphs>
  <Slides>68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68</vt:i4>
      </vt:variant>
    </vt:vector>
  </HeadingPairs>
  <TitlesOfParts>
    <vt:vector size="69" baseType="lpstr">
      <vt:lpstr>Горизонт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БЛАГОДАРЮ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kbp10</dc:creator>
  <cp:lastModifiedBy>Л. А. Бушмакина</cp:lastModifiedBy>
  <cp:revision>48</cp:revision>
  <dcterms:created xsi:type="dcterms:W3CDTF">2014-09-23T11:10:19Z</dcterms:created>
  <dcterms:modified xsi:type="dcterms:W3CDTF">2018-12-10T12:14:35Z</dcterms:modified>
</cp:coreProperties>
</file>